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6859575" cx="12195175"/>
  <p:notesSz cx="6858000" cy="9144000"/>
  <p:embeddedFontLst>
    <p:embeddedFont>
      <p:font typeface="Space Mono"/>
      <p:bold r:id="rId65"/>
      <p:boldItalic r:id="rId66"/>
    </p:embeddedFon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1">
          <p15:clr>
            <a:srgbClr val="000000"/>
          </p15:clr>
        </p15:guide>
        <p15:guide id="2" pos="384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08E944-C300-494F-85AE-19C1D278148E}">
  <a:tblStyle styleId="{C308E944-C300-494F-85AE-19C1D27814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1" orient="horz"/>
        <p:guide pos="38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SpaceMono-boldItalic.fntdata"/><Relationship Id="rId21" Type="http://schemas.openxmlformats.org/officeDocument/2006/relationships/slide" Target="slides/slide14.xml"/><Relationship Id="rId65" Type="http://schemas.openxmlformats.org/officeDocument/2006/relationships/font" Target="fonts/SpaceMono-bold.fntdata"/><Relationship Id="rId24" Type="http://schemas.openxmlformats.org/officeDocument/2006/relationships/slide" Target="slides/slide17.xml"/><Relationship Id="rId68" Type="http://schemas.openxmlformats.org/officeDocument/2006/relationships/font" Target="fonts/Roboto-bold.fntdata"/><Relationship Id="rId23" Type="http://schemas.openxmlformats.org/officeDocument/2006/relationships/slide" Target="slides/slide16.xml"/><Relationship Id="rId67" Type="http://schemas.openxmlformats.org/officeDocument/2006/relationships/font" Target="fonts/Roboto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1af425584_1_3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7" name="Google Shape;387;g341af425584_1_3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8" name="Google Shape;388;g341af425584_1_314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41af425584_1_3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‹#›</a:t>
            </a:r>
            <a:endParaRPr/>
          </a:p>
        </p:txBody>
      </p:sp>
      <p:sp>
        <p:nvSpPr>
          <p:cNvPr id="390" name="Google Shape;390;g341af425584_1_3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1" name="Google Shape;391;g341af425584_1_3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1af425584_1_3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g341af425584_1_3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1" name="Google Shape;401;g341af425584_1_329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41af425584_1_3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6</a:t>
            </a:r>
            <a:endParaRPr/>
          </a:p>
        </p:txBody>
      </p:sp>
      <p:sp>
        <p:nvSpPr>
          <p:cNvPr id="403" name="Google Shape;403;g341af425584_1_3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4" name="Google Shape;404;g341af425584_1_3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15bd35c72_1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15bd35c72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415bd35c72_1_4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0e077dcc3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0e077dcc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40e077dcc3_1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15bd35c72_1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15bd35c72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415bd35c72_1_4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15bd35c72_1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415bd35c72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415bd35c72_1_5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15bd35c72_1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15bd35c72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415bd35c72_1_5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15bd35c72_1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15bd35c72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415bd35c72_1_5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15bd35c72_1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15bd35c72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415bd35c72_1_5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15bd35c72_1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15bd35c72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415bd35c72_1_5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af425584_1_7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8" name="Google Shape;148;g341af425584_1_7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9" name="Google Shape;149;g341af425584_1_75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41af425584_1_7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‹#›</a:t>
            </a:r>
            <a:endParaRPr/>
          </a:p>
        </p:txBody>
      </p:sp>
      <p:sp>
        <p:nvSpPr>
          <p:cNvPr id="151" name="Google Shape;151;g341af425584_1_7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g341af425584_1_7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15bd35c72_1_5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15bd35c72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415bd35c72_1_5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8a871931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8a87193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38a8719311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15bd35c72_1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15bd35c72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415bd35c72_1_5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0e077dcc3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0e077dcc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40e077dcc3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4b8a85abb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4b8a85ab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04b8a85abb_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15bd35c7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415bd35c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415bd35c72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0e077dcc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0e077dc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40e077dcc3_1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4b8a85ab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04b8a85a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04b8a85ab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4b8a85abb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4b8a85ab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4b8a85abb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04b8a85abb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04b8a85ab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04b8a85abb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1af425584_1_23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Google Shape;193;g341af425584_1_23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4" name="Google Shape;194;g341af425584_1_238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41af425584_1_23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6</a:t>
            </a:r>
            <a:endParaRPr/>
          </a:p>
        </p:txBody>
      </p:sp>
      <p:sp>
        <p:nvSpPr>
          <p:cNvPr id="196" name="Google Shape;196;g341af425584_1_23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" name="Google Shape;197;g341af425584_1_23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415bd35c7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415bd35c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415bd35c72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15bd35c72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415bd35c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415bd35c72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415bd35c72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415bd35c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415bd35c72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415bd35c7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415bd35c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415bd35c72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415bd35c72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415bd35c7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415bd35c72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15bd35c7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15bd35c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415bd35c72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15bd35c72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15bd35c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415bd35c72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415bd35c72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415bd35c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415bd35c72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415bd35c72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415bd35c7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415bd35c72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15bd35c72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415bd35c7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415bd35c72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1af425584_1_1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g341af425584_1_1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4" name="Google Shape;204;g341af425584_1_120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41af425584_1_1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</a:t>
            </a:r>
            <a:endParaRPr/>
          </a:p>
        </p:txBody>
      </p:sp>
      <p:sp>
        <p:nvSpPr>
          <p:cNvPr id="206" name="Google Shape;206;g341af425584_1_1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Google Shape;207;g341af425584_1_1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15bd35c72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415bd35c7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415bd35c72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15bd35c72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415bd35c7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415bd35c72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15bd35c72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415bd35c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415bd35c72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415bd35c72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415bd35c7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415bd35c72_0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415bd35c72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415bd35c7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3415bd35c72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15bd35c72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15bd35c7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415bd35c72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15bd35c72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415bd35c7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415bd35c72_0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4b8a85ab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4b8a85ab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304b8a85abb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4b8a85abb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04b8a85ab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04b8a85abb_3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04b8a85abb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04b8a85ab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04b8a85abb_3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1af425584_1_18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g341af425584_1_18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1" name="Google Shape;271;g341af425584_1_186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41af425584_1_18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4</a:t>
            </a:r>
            <a:endParaRPr/>
          </a:p>
        </p:txBody>
      </p:sp>
      <p:sp>
        <p:nvSpPr>
          <p:cNvPr id="273" name="Google Shape;273;g341af425584_1_18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4" name="Google Shape;274;g341af425584_1_18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04b8a85abb_3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04b8a85abb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04b8a85abb_3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415bd35c72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415bd35c7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415bd35c72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415bd35c72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415bd35c7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415bd35c72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415bd35c72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415bd35c7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415bd35c72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4b8a85abb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4b8a85ab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04b8a85abb_1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41af425584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41af42558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41af425584_3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41af425584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41af42558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41af425584_3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41af425584_3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41af42558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341af425584_3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1af425584_1_24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" name="Google Shape;323;g341af425584_1_24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4" name="Google Shape;324;g341af425584_1_247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41af425584_1_24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5</a:t>
            </a:r>
            <a:endParaRPr/>
          </a:p>
        </p:txBody>
      </p:sp>
      <p:sp>
        <p:nvSpPr>
          <p:cNvPr id="326" name="Google Shape;326;g341af425584_1_24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g341af425584_1_24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1af425584_1_2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5" name="Google Shape;355;g341af425584_1_2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6" name="Google Shape;356;g341af425584_1_280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41af425584_1_2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‹#›</a:t>
            </a:r>
            <a:endParaRPr/>
          </a:p>
        </p:txBody>
      </p:sp>
      <p:sp>
        <p:nvSpPr>
          <p:cNvPr id="358" name="Google Shape;358;g341af425584_1_2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9" name="Google Shape;359;g341af425584_1_2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4b8a85abb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4b8a85ab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04b8a85abb_2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1af425584_1_30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5" name="Google Shape;375;g341af425584_1_30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6" name="Google Shape;376;g341af425584_1_303:notes"/>
          <p:cNvSpPr/>
          <p:nvPr>
            <p:ph idx="3" type="sldImg"/>
          </p:nvPr>
        </p:nvSpPr>
        <p:spPr>
          <a:xfrm>
            <a:off x="2857447" y="512763"/>
            <a:ext cx="342910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41af425584_1_30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6</a:t>
            </a:r>
            <a:endParaRPr/>
          </a:p>
        </p:txBody>
      </p:sp>
      <p:sp>
        <p:nvSpPr>
          <p:cNvPr id="378" name="Google Shape;378;g341af425584_1_30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9" name="Google Shape;379;g341af425584_1_30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it Bild (Schloss)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378800" y="612000"/>
            <a:ext cx="7307503" cy="468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8800" y="1080000"/>
            <a:ext cx="7307503" cy="396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41149" l="0" r="0" t="13455"/>
          <a:stretch/>
        </p:blipFill>
        <p:spPr>
          <a:xfrm>
            <a:off x="0" y="2178000"/>
            <a:ext cx="12193200" cy="36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304879" y="1067045"/>
            <a:ext cx="5487829" cy="3018002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481667" y="2938608"/>
            <a:ext cx="5182949" cy="908259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81667" y="1938254"/>
            <a:ext cx="5182949" cy="1000354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04879" y="1067045"/>
            <a:ext cx="2693101" cy="3018002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3099607" y="1067045"/>
            <a:ext cx="2693101" cy="3018002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04879" y="1023644"/>
            <a:ext cx="2694160" cy="426606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304879" y="1450250"/>
            <a:ext cx="2694160" cy="2634797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3097490" y="1023644"/>
            <a:ext cx="2695218" cy="426606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3097490" y="1450250"/>
            <a:ext cx="2695218" cy="2634797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04879" y="182075"/>
            <a:ext cx="2006064" cy="774878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2383987" y="182075"/>
            <a:ext cx="3408721" cy="3902971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92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indent="-3302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304879" y="956953"/>
            <a:ext cx="2006064" cy="3128094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18" name="Google Shape;118;p17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195170" y="3201135"/>
            <a:ext cx="3658553" cy="377912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3" name="Google Shape;123;p18"/>
          <p:cNvSpPr/>
          <p:nvPr>
            <p:ph idx="2" type="pic"/>
          </p:nvPr>
        </p:nvSpPr>
        <p:spPr>
          <a:xfrm>
            <a:off x="1195170" y="408610"/>
            <a:ext cx="3658553" cy="274383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1195170" y="3579047"/>
            <a:ext cx="3658553" cy="536698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25" name="Google Shape;125;p18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 rot="5400000">
            <a:off x="1539793" y="-167869"/>
            <a:ext cx="3018002" cy="5487829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 rot="5400000">
            <a:off x="3155773" y="1448112"/>
            <a:ext cx="3901913" cy="137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 rot="5400000">
            <a:off x="361046" y="126968"/>
            <a:ext cx="3901913" cy="4014245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it Bild (individuell)">
  <p:cSld name="Titelfolie mit Bild (individuell)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1378800" y="612000"/>
            <a:ext cx="7307503" cy="468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378800" y="1080000"/>
            <a:ext cx="7307503" cy="396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" name="Google Shape;29;p3"/>
          <p:cNvSpPr/>
          <p:nvPr>
            <p:ph idx="2" type="pic"/>
          </p:nvPr>
        </p:nvSpPr>
        <p:spPr>
          <a:xfrm>
            <a:off x="1378800" y="2178000"/>
            <a:ext cx="9432000" cy="369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ohne Bild/Abschnittstitel">
  <p:cSld name="Titelfolie ohne Bild/Abschnittstite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ctrTitle"/>
          </p:nvPr>
        </p:nvSpPr>
        <p:spPr>
          <a:xfrm>
            <a:off x="913588" y="2713213"/>
            <a:ext cx="10368000" cy="468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831588" y="3569886"/>
            <a:ext cx="8532000" cy="396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n beliebiger Inhal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378800" y="2178000"/>
            <a:ext cx="9432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Beliebige Inhalte (1:1) mit Überschrift (1:1)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378800" y="2178001"/>
            <a:ext cx="4482000" cy="3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378800" y="2548067"/>
            <a:ext cx="44820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332400" y="2178001"/>
            <a:ext cx="4482000" cy="3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332400" y="2547278"/>
            <a:ext cx="44820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und Bild (1:1)">
  <p:cSld name="Text und Bild (1:1)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378800" y="2178000"/>
            <a:ext cx="4482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6332400" y="2178000"/>
            <a:ext cx="4482000" cy="369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und Bild (asymmetrisch)">
  <p:cSld name="Text und Bild (asymmetrisch)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4" name="Google Shape;64;p8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ctrTitle"/>
          </p:nvPr>
        </p:nvSpPr>
        <p:spPr>
          <a:xfrm>
            <a:off x="457319" y="1420610"/>
            <a:ext cx="5182949" cy="980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914638" y="2591395"/>
            <a:ext cx="4268311" cy="1168668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/>
              <a:buNone/>
              <a:defRPr b="1" i="0" sz="30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378800" y="2178000"/>
            <a:ext cx="9432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23645" l="10242" r="10442" t="18477"/>
          <a:stretch/>
        </p:blipFill>
        <p:spPr>
          <a:xfrm>
            <a:off x="9012195" y="486032"/>
            <a:ext cx="2018270" cy="626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304879" y="183134"/>
            <a:ext cx="5487829" cy="76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304879" y="1067045"/>
            <a:ext cx="5487829" cy="3018002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6195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304879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2083342" y="4238540"/>
            <a:ext cx="1930903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4369938" y="4238540"/>
            <a:ext cx="1422770" cy="243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github.com/unslothai/unsloth" TargetMode="External"/><Relationship Id="rId5" Type="http://schemas.openxmlformats.org/officeDocument/2006/relationships/hyperlink" Target="https://github.com/huggingface/tr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ctrTitle"/>
          </p:nvPr>
        </p:nvSpPr>
        <p:spPr>
          <a:xfrm>
            <a:off x="805300" y="535800"/>
            <a:ext cx="83757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/>
              <a:buNone/>
            </a:pPr>
            <a:r>
              <a:rPr lang="de-DE"/>
              <a:t>Team-project: Abstraction and Reasoning Corpus Competition</a:t>
            </a:r>
            <a:endParaRPr/>
          </a:p>
        </p:txBody>
      </p:sp>
      <p:sp>
        <p:nvSpPr>
          <p:cNvPr id="145" name="Google Shape;145;p21"/>
          <p:cNvSpPr txBox="1"/>
          <p:nvPr>
            <p:ph idx="10" type="dt"/>
          </p:nvPr>
        </p:nvSpPr>
        <p:spPr>
          <a:xfrm>
            <a:off x="1302600" y="6162001"/>
            <a:ext cx="2845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19.03.2025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  <p:grpSp>
        <p:nvGrpSpPr>
          <p:cNvPr id="394" name="Google Shape;394;p30"/>
          <p:cNvGrpSpPr/>
          <p:nvPr/>
        </p:nvGrpSpPr>
        <p:grpSpPr>
          <a:xfrm>
            <a:off x="1379159" y="612067"/>
            <a:ext cx="6459092" cy="1523075"/>
            <a:chOff x="0" y="0"/>
            <a:chExt cx="12915600" cy="3045540"/>
          </a:xfrm>
        </p:grpSpPr>
        <p:sp>
          <p:nvSpPr>
            <p:cNvPr id="395" name="Google Shape;395;p30"/>
            <p:cNvSpPr/>
            <p:nvPr/>
          </p:nvSpPr>
          <p:spPr>
            <a:xfrm>
              <a:off x="0" y="0"/>
              <a:ext cx="12915600" cy="2496600"/>
            </a:xfrm>
            <a:custGeom>
              <a:rect b="b" l="l" r="r" t="t"/>
              <a:pathLst>
                <a:path extrusionOk="0" h="2496600" w="12915600">
                  <a:moveTo>
                    <a:pt x="0" y="0"/>
                  </a:moveTo>
                  <a:lnTo>
                    <a:pt x="12915600" y="0"/>
                  </a:lnTo>
                  <a:lnTo>
                    <a:pt x="12915600" y="2496600"/>
                  </a:lnTo>
                  <a:lnTo>
                    <a:pt x="0" y="2496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6" name="Google Shape;396;p30"/>
            <p:cNvSpPr txBox="1"/>
            <p:nvPr/>
          </p:nvSpPr>
          <p:spPr>
            <a:xfrm>
              <a:off x="0" y="453540"/>
              <a:ext cx="12915600" cy="25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3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Our </a:t>
              </a:r>
              <a:r>
                <a:rPr b="1" lang="de-DE" sz="30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Models</a:t>
              </a:r>
              <a:endParaRPr sz="900"/>
            </a:p>
          </p:txBody>
        </p:sp>
      </p:grpSp>
      <p:sp>
        <p:nvSpPr>
          <p:cNvPr id="397" name="Google Shape;397;p30"/>
          <p:cNvSpPr txBox="1"/>
          <p:nvPr/>
        </p:nvSpPr>
        <p:spPr>
          <a:xfrm>
            <a:off x="1379147" y="2539725"/>
            <a:ext cx="103683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1" marL="71120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300"/>
              <a:buChar char="•"/>
            </a:pPr>
            <a:r>
              <a:rPr b="1" lang="de-DE" sz="33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Original Baseline model with reasoning</a:t>
            </a:r>
            <a:endParaRPr b="1" sz="33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71120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300"/>
              <a:buFont typeface="Arial"/>
              <a:buChar char="•"/>
            </a:pPr>
            <a:r>
              <a:rPr b="0" i="0" lang="de-DE" sz="33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Created a Baseline model without Reasoning</a:t>
            </a:r>
            <a:endParaRPr sz="900"/>
          </a:p>
          <a:p>
            <a:pPr indent="-361950" lvl="1" marL="71120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300"/>
              <a:buFont typeface="Arial"/>
              <a:buChar char="•"/>
            </a:pPr>
            <a:r>
              <a:rPr b="0" i="0" lang="de-DE" sz="33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sz="900"/>
          </a:p>
          <a:p>
            <a:pPr indent="-361950" lvl="1" marL="71120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300"/>
              <a:buFont typeface="Arial"/>
              <a:buChar char="•"/>
            </a:pPr>
            <a:r>
              <a:rPr b="0" i="0" lang="de-DE" sz="33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Candidate Sampling</a:t>
            </a:r>
            <a:endParaRPr sz="900"/>
          </a:p>
          <a:p>
            <a:pPr indent="0" lvl="0" marL="0" marR="0" rtl="0" algn="l">
              <a:lnSpc>
                <a:spcPct val="154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/>
        </p:nvSpPr>
        <p:spPr>
          <a:xfrm>
            <a:off x="903550" y="1529950"/>
            <a:ext cx="101298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Strengths of our model</a:t>
            </a:r>
            <a:r>
              <a:rPr b="1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100">
              <a:solidFill>
                <a:schemeClr val="dk2"/>
              </a:solidFill>
            </a:endParaRPr>
          </a:p>
          <a:p>
            <a:pPr indent="-196850" lvl="1" marL="3810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AutoNum type="arabicPeriod"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Improved Interpretability: Ensures transparency and understanding of the model's decisions.</a:t>
            </a:r>
            <a:endParaRPr sz="1100">
              <a:solidFill>
                <a:schemeClr val="dk2"/>
              </a:solidFill>
            </a:endParaRPr>
          </a:p>
          <a:p>
            <a:pPr indent="-196850" lvl="1" marL="3810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AutoNum type="arabicPeriod"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Efficient Debugging: Helps identify errors and refine logic effectively.</a:t>
            </a:r>
            <a:endParaRPr sz="1100">
              <a:solidFill>
                <a:schemeClr val="dk2"/>
              </a:solidFill>
            </a:endParaRPr>
          </a:p>
          <a:p>
            <a:pPr indent="-196850" lvl="1" marL="3810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AutoNum type="arabicPeriod"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User Confidence: Builds trust by showing logical steps behind outputs.</a:t>
            </a:r>
            <a:endParaRPr sz="1100">
              <a:solidFill>
                <a:schemeClr val="dk2"/>
              </a:solidFill>
            </a:endParaRPr>
          </a:p>
          <a:p>
            <a:pPr indent="-196850" lvl="1" marL="3810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AutoNum type="arabicPeriod"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Alignment with ARC-AGI Goals: Demonstrates task understanding and problem-solving logic.</a:t>
            </a:r>
            <a:endParaRPr sz="1100">
              <a:solidFill>
                <a:schemeClr val="dk2"/>
              </a:solidFill>
            </a:endParaRPr>
          </a:p>
          <a:p>
            <a:pPr indent="-196850" lvl="1" marL="3810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/>
              <a:buAutoNum type="arabicPeriod"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Supports Generalization: Provides insights for improving adaptability to diverse tasks.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Weaknesses:</a:t>
            </a:r>
            <a:r>
              <a:rPr lang="de-DE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Ina</a:t>
            </a: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bility to Handle Certain Cases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Despite its strengths, the model fell short of delivering the desired outputs for certain example</a:t>
            </a:r>
            <a:r>
              <a:rPr lang="de-DE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where the reasoning was</a:t>
            </a:r>
            <a:r>
              <a:rPr lang="de-DE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b="0" i="0" lang="de-DE" sz="1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ogical but contained minor prediction errors</a:t>
            </a:r>
            <a:endParaRPr b="0" i="0" sz="19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-50" y="3102700"/>
            <a:ext cx="12195300" cy="6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800"/>
              <a:t>Methodology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3"/>
          <p:cNvGrpSpPr/>
          <p:nvPr/>
        </p:nvGrpSpPr>
        <p:grpSpPr>
          <a:xfrm>
            <a:off x="8052674" y="3748975"/>
            <a:ext cx="4096913" cy="1846369"/>
            <a:chOff x="6038025" y="2598920"/>
            <a:chExt cx="3072070" cy="1384500"/>
          </a:xfrm>
        </p:grpSpPr>
        <p:cxnSp>
          <p:nvCxnSpPr>
            <p:cNvPr id="421" name="Google Shape;421;p33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2" name="Google Shape;422;p33"/>
            <p:cNvSpPr txBox="1"/>
            <p:nvPr/>
          </p:nvSpPr>
          <p:spPr>
            <a:xfrm>
              <a:off x="6640495" y="2598920"/>
              <a:ext cx="246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6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LLaMa 3.1 8B Instruct</a:t>
              </a:r>
              <a:endParaRPr b="1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Pre-trained foundation 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Already tuned on general instruction answering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32 Layers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32 Attention Heads - hidden size 4096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FNN intermediate size of 14,336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5" name="Google Shape;425;p33"/>
          <p:cNvGrpSpPr/>
          <p:nvPr/>
        </p:nvGrpSpPr>
        <p:grpSpPr>
          <a:xfrm>
            <a:off x="848961" y="2718800"/>
            <a:ext cx="3993771" cy="1846369"/>
            <a:chOff x="636321" y="1844098"/>
            <a:chExt cx="2994729" cy="1384500"/>
          </a:xfrm>
        </p:grpSpPr>
        <p:sp>
          <p:nvSpPr>
            <p:cNvPr id="426" name="Google Shape;426;p33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6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Enhanced Dataset</a:t>
              </a:r>
              <a:endParaRPr b="1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Based on </a:t>
              </a: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benchmark</a:t>
              </a: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 training dataset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Enhanced via manually labored reasonings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Push model towards CoT reasoning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7" name="Google Shape;427;p33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8" name="Google Shape;428;p33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6545806" y="1516975"/>
            <a:ext cx="5206100" cy="1846369"/>
            <a:chOff x="4908100" y="889943"/>
            <a:chExt cx="3903794" cy="1384500"/>
          </a:xfrm>
        </p:grpSpPr>
        <p:cxnSp>
          <p:nvCxnSpPr>
            <p:cNvPr id="431" name="Google Shape;431;p33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2" name="Google Shape;432;p33"/>
            <p:cNvSpPr txBox="1"/>
            <p:nvPr/>
          </p:nvSpPr>
          <p:spPr>
            <a:xfrm>
              <a:off x="6640494" y="889943"/>
              <a:ext cx="21714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6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Fine-tuned Model</a:t>
              </a:r>
              <a:endParaRPr b="1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Instruction-tuning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PEFT via Unsloth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rsLoRA</a:t>
              </a:r>
              <a:endParaRPr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500"/>
                <a:buFont typeface="Calibri"/>
                <a:buChar char="●"/>
              </a:pPr>
              <a:r>
                <a:rPr lang="de-DE" sz="15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41,943,040 parameters trained (roughly 0.5% of total # of parameters)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25" lIns="121925" spcFirstLastPara="1" rIns="121925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" name="Google Shape;435;p33"/>
          <p:cNvGrpSpPr/>
          <p:nvPr/>
        </p:nvGrpSpPr>
        <p:grpSpPr>
          <a:xfrm>
            <a:off x="3753899" y="1794644"/>
            <a:ext cx="4687352" cy="4336871"/>
            <a:chOff x="2991269" y="1153325"/>
            <a:chExt cx="3514811" cy="3252003"/>
          </a:xfrm>
        </p:grpSpPr>
        <p:sp>
          <p:nvSpPr>
            <p:cNvPr id="436" name="Google Shape;436;p33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37" name="Google Shape;437;p33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438" name="Google Shape;438;p33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439" name="Google Shape;439;p33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40" name="Google Shape;440;p33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441" name="Google Shape;441;p33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442" name="Google Shape;442;p33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443" name="Google Shape;443;p33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The original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Task Example</a:t>
            </a:r>
            <a:endParaRPr sz="2000"/>
          </a:p>
        </p:txBody>
      </p:sp>
      <p:pic>
        <p:nvPicPr>
          <p:cNvPr id="450" name="Google Shape;450;p34" title="Task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825" y="1619926"/>
            <a:ext cx="7109551" cy="469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4"/>
          <p:cNvSpPr/>
          <p:nvPr/>
        </p:nvSpPr>
        <p:spPr>
          <a:xfrm>
            <a:off x="2449575" y="1540850"/>
            <a:ext cx="3582300" cy="4859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0" y="1619925"/>
            <a:ext cx="2449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Demonstration Pairs</a:t>
            </a:r>
            <a:endParaRPr b="1"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2-10 per Task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Show transformation rule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2-dim arrays wrapped in JSON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Varying grid dimensions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Only single digits (0-9)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Each color represents one digit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4556725" y="92200"/>
            <a:ext cx="75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4"/>
          <p:cNvSpPr/>
          <p:nvPr/>
        </p:nvSpPr>
        <p:spPr>
          <a:xfrm>
            <a:off x="1817400" y="1738400"/>
            <a:ext cx="632100" cy="237000"/>
          </a:xfrm>
          <a:prstGeom prst="rightArrow">
            <a:avLst>
              <a:gd fmla="val 12490" name="adj1"/>
              <a:gd fmla="val 43743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4"/>
          <p:cNvSpPr/>
          <p:nvPr/>
        </p:nvSpPr>
        <p:spPr>
          <a:xfrm>
            <a:off x="6097600" y="1540843"/>
            <a:ext cx="3582300" cy="2189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4"/>
          <p:cNvSpPr/>
          <p:nvPr/>
        </p:nvSpPr>
        <p:spPr>
          <a:xfrm rot="10800000">
            <a:off x="9679900" y="1738400"/>
            <a:ext cx="632100" cy="237000"/>
          </a:xfrm>
          <a:prstGeom prst="rightArrow">
            <a:avLst>
              <a:gd fmla="val 12490" name="adj1"/>
              <a:gd fmla="val 43743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10339525" y="1649150"/>
            <a:ext cx="181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Test Inputs</a:t>
            </a:r>
            <a:endParaRPr b="1"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9745625" y="1860300"/>
            <a:ext cx="244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1-3 per Tasks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Apply transformation rule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Calibri"/>
              <a:buChar char="●"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Same JSON-Format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6097600" y="3813576"/>
            <a:ext cx="3582300" cy="2586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4"/>
          <p:cNvSpPr/>
          <p:nvPr/>
        </p:nvSpPr>
        <p:spPr>
          <a:xfrm rot="10800000">
            <a:off x="9679900" y="4988525"/>
            <a:ext cx="632100" cy="237000"/>
          </a:xfrm>
          <a:prstGeom prst="rightArrow">
            <a:avLst>
              <a:gd fmla="val 12490" name="adj1"/>
              <a:gd fmla="val 43743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10339525" y="4899275"/>
            <a:ext cx="181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Human Interface</a:t>
            </a:r>
            <a:endParaRPr b="1"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2449500" y="6331100"/>
            <a:ext cx="775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https://arcprize.org/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The original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Composition of ARC-AGI-1</a:t>
            </a:r>
            <a:endParaRPr sz="2000"/>
          </a:p>
        </p:txBody>
      </p:sp>
      <p:graphicFrame>
        <p:nvGraphicFramePr>
          <p:cNvPr id="469" name="Google Shape;469;p35"/>
          <p:cNvGraphicFramePr/>
          <p:nvPr/>
        </p:nvGraphicFramePr>
        <p:xfrm>
          <a:off x="952488" y="18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{C308E944-C300-494F-85AE-19C1D278148E}</a:tableStyleId>
              </a:tblPr>
              <a:tblGrid>
                <a:gridCol w="2572550"/>
                <a:gridCol w="2572550"/>
                <a:gridCol w="2572550"/>
                <a:gridCol w="2572550"/>
              </a:tblGrid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Evaluation-1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Evaluation-2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Level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Private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 of Tasks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Difficulty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Solutions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❌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64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Usage</a:t>
                      </a:r>
                      <a:endParaRPr b="1"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 Score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solidFill>
                            <a:srgbClr val="00305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Score</a:t>
                      </a:r>
                      <a:endParaRPr sz="1800">
                        <a:solidFill>
                          <a:srgbClr val="00305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70" name="Google Shape;470;p35"/>
          <p:cNvSpPr/>
          <p:nvPr/>
        </p:nvSpPr>
        <p:spPr>
          <a:xfrm>
            <a:off x="3649025" y="1945350"/>
            <a:ext cx="2320800" cy="3742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6229625" y="1945350"/>
            <a:ext cx="2320800" cy="374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35"/>
          <p:cNvCxnSpPr/>
          <p:nvPr/>
        </p:nvCxnSpPr>
        <p:spPr>
          <a:xfrm flipH="1" rot="10800000">
            <a:off x="8679825" y="1864975"/>
            <a:ext cx="2548800" cy="391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5"/>
          <p:cNvCxnSpPr/>
          <p:nvPr/>
        </p:nvCxnSpPr>
        <p:spPr>
          <a:xfrm>
            <a:off x="8693250" y="1878175"/>
            <a:ext cx="2562300" cy="3890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5"/>
          <p:cNvCxnSpPr/>
          <p:nvPr/>
        </p:nvCxnSpPr>
        <p:spPr>
          <a:xfrm>
            <a:off x="4829575" y="5715000"/>
            <a:ext cx="0" cy="48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5"/>
          <p:cNvSpPr txBox="1"/>
          <p:nvPr/>
        </p:nvSpPr>
        <p:spPr>
          <a:xfrm>
            <a:off x="3793175" y="6162900"/>
            <a:ext cx="20325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We enhance and fine-tune on this part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Google Shape;476;p35"/>
          <p:cNvCxnSpPr/>
          <p:nvPr/>
        </p:nvCxnSpPr>
        <p:spPr>
          <a:xfrm>
            <a:off x="7356525" y="5715000"/>
            <a:ext cx="0" cy="483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35"/>
          <p:cNvSpPr txBox="1"/>
          <p:nvPr/>
        </p:nvSpPr>
        <p:spPr>
          <a:xfrm>
            <a:off x="6340275" y="6162900"/>
            <a:ext cx="20325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We evaluate the model on this part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The enhanced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Adding human reasonings</a:t>
            </a:r>
            <a:endParaRPr sz="2000"/>
          </a:p>
        </p:txBody>
      </p:sp>
      <p:pic>
        <p:nvPicPr>
          <p:cNvPr id="484" name="Google Shape;484;p36" title="CombinedTaskExp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752" y="1456822"/>
            <a:ext cx="7447700" cy="260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 txBox="1"/>
          <p:nvPr/>
        </p:nvSpPr>
        <p:spPr>
          <a:xfrm>
            <a:off x="-50" y="4913825"/>
            <a:ext cx="121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Dimension: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Therefore the output dimensions are the same as the input dimensions.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75" y="4064350"/>
            <a:ext cx="121953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Overall rule: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First the input is copied, then we fill for each non-zero value its horizontal and vertical line with the same non- zero value. If two lines cross each other this specific entry gets the value 2 at the intersection.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-62" y="5392500"/>
            <a:ext cx="121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The non-zero values of the input define the values of the added vertical and horizontal lines (except for the case of intersections).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75" y="5961175"/>
            <a:ext cx="12195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Changed Values</a:t>
            </a:r>
            <a:r>
              <a:rPr b="1"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For each non-zero in the input the whole vertical and horizontal line of that entry will be changed.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 txBox="1"/>
          <p:nvPr/>
        </p:nvSpPr>
        <p:spPr>
          <a:xfrm>
            <a:off x="2297550" y="3988150"/>
            <a:ext cx="7754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Screenshot of local task visualizer</a:t>
            </a:r>
            <a:endParaRPr sz="10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Fine-Tuning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Instruction-Answer Pair Structure</a:t>
            </a:r>
            <a:endParaRPr sz="2000"/>
          </a:p>
        </p:txBody>
      </p:sp>
      <p:pic>
        <p:nvPicPr>
          <p:cNvPr id="496" name="Google Shape;496;p37" title="Instruction-Answer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24" y="1475700"/>
            <a:ext cx="8899123" cy="47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Fine-Tuning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PEFT (1) - rsLoRA</a:t>
            </a:r>
            <a:endParaRPr sz="2000"/>
          </a:p>
        </p:txBody>
      </p:sp>
      <p:pic>
        <p:nvPicPr>
          <p:cNvPr id="503" name="Google Shape;503;p38" title="undefined - Imgu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75" y="1476051"/>
            <a:ext cx="9826637" cy="41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8"/>
          <p:cNvSpPr txBox="1"/>
          <p:nvPr/>
        </p:nvSpPr>
        <p:spPr>
          <a:xfrm>
            <a:off x="1184300" y="5625350"/>
            <a:ext cx="775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3056"/>
                </a:solidFill>
              </a:rPr>
              <a:t>https://imgur.com/P6sLsxl</a:t>
            </a:r>
            <a:endParaRPr sz="10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4511900" y="1422050"/>
            <a:ext cx="2911200" cy="4149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5865500" y="5625350"/>
            <a:ext cx="204000" cy="599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3591800" y="6314400"/>
            <a:ext cx="47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Our choice + prevent rank collapse through rank stabilizing factor</a:t>
            </a:r>
            <a:endParaRPr b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Fine-Tuning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PEFT (2) - Unsloth and initial HP-settings</a:t>
            </a:r>
            <a:endParaRPr sz="2000"/>
          </a:p>
        </p:txBody>
      </p:sp>
      <p:pic>
        <p:nvPicPr>
          <p:cNvPr id="514" name="Google Shape;5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600" y="1544750"/>
            <a:ext cx="4212600" cy="15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9"/>
          <p:cNvSpPr txBox="1"/>
          <p:nvPr/>
        </p:nvSpPr>
        <p:spPr>
          <a:xfrm>
            <a:off x="1078200" y="1544750"/>
            <a:ext cx="67584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Why use </a:t>
            </a:r>
            <a:r>
              <a:rPr b="1" lang="de-DE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Unsloth</a:t>
            </a:r>
            <a:r>
              <a:rPr b="1"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 QLoRA integration (convenient, but not applicable for us)</a:t>
            </a:r>
            <a:endParaRPr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de-DE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TRL</a:t>
            </a:r>
            <a:r>
              <a:rPr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integration (convenient for SFT etc.)</a:t>
            </a:r>
            <a:endParaRPr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 Easy of use (High-Level API)</a:t>
            </a:r>
            <a:endParaRPr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→ VRAM efficiency!!! (Asynchronous offloading of activation tensors)</a:t>
            </a:r>
            <a:endParaRPr b="1"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8027425" y="2969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https://github.com/unslothai/unsloth</a:t>
            </a:r>
            <a:endParaRPr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1228500" y="3803375"/>
            <a:ext cx="4379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LoRA HPs</a:t>
            </a:r>
            <a:endParaRPr b="1"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Rank = 16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Alpha = 16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Rank stabilized = TRUE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No dropout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Target Modules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○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Q, K, V - weight matrices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○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Linear projection weight matrices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○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Attention output weight matrices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6169975" y="3803375"/>
            <a:ext cx="4379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SFT HPs</a:t>
            </a:r>
            <a:endParaRPr b="1"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LR = 3e-4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LR Scheduler = Linear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Batch Size = 8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Epochs = 1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Warmup Steps = 10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Optimizer = adamw_8bit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Calibri"/>
              <a:buChar char="●"/>
            </a:pPr>
            <a:r>
              <a:rPr b="1"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Dataset Processors = 2</a:t>
            </a:r>
            <a:endParaRPr b="1" sz="17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  <p:grpSp>
        <p:nvGrpSpPr>
          <p:cNvPr id="155" name="Google Shape;155;p22"/>
          <p:cNvGrpSpPr/>
          <p:nvPr/>
        </p:nvGrpSpPr>
        <p:grpSpPr>
          <a:xfrm>
            <a:off x="1264213" y="580117"/>
            <a:ext cx="6459482" cy="1281932"/>
            <a:chOff x="0" y="-66675"/>
            <a:chExt cx="12915600" cy="2563275"/>
          </a:xfrm>
        </p:grpSpPr>
        <p:sp>
          <p:nvSpPr>
            <p:cNvPr id="156" name="Google Shape;156;p22"/>
            <p:cNvSpPr/>
            <p:nvPr/>
          </p:nvSpPr>
          <p:spPr>
            <a:xfrm>
              <a:off x="0" y="0"/>
              <a:ext cx="12915600" cy="2496600"/>
            </a:xfrm>
            <a:custGeom>
              <a:rect b="b" l="l" r="r" t="t"/>
              <a:pathLst>
                <a:path extrusionOk="0" h="2496600" w="12915600">
                  <a:moveTo>
                    <a:pt x="0" y="0"/>
                  </a:moveTo>
                  <a:lnTo>
                    <a:pt x="12915600" y="0"/>
                  </a:lnTo>
                  <a:lnTo>
                    <a:pt x="12915600" y="2496600"/>
                  </a:lnTo>
                  <a:lnTo>
                    <a:pt x="0" y="2496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7" name="Google Shape;157;p22"/>
            <p:cNvSpPr txBox="1"/>
            <p:nvPr/>
          </p:nvSpPr>
          <p:spPr>
            <a:xfrm>
              <a:off x="0" y="-66675"/>
              <a:ext cx="12915600" cy="256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21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Introduction to the ARC competition</a:t>
              </a:r>
              <a:endParaRPr sz="9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22"/>
          <p:cNvSpPr/>
          <p:nvPr/>
        </p:nvSpPr>
        <p:spPr>
          <a:xfrm>
            <a:off x="7316512" y="4133825"/>
            <a:ext cx="4079285" cy="2570539"/>
          </a:xfrm>
          <a:custGeom>
            <a:rect b="b" l="l" r="r" t="t"/>
            <a:pathLst>
              <a:path extrusionOk="0" h="3850995" w="6111288">
                <a:moveTo>
                  <a:pt x="0" y="0"/>
                </a:moveTo>
                <a:lnTo>
                  <a:pt x="6111288" y="0"/>
                </a:lnTo>
                <a:lnTo>
                  <a:pt x="6111288" y="3850996"/>
                </a:lnTo>
                <a:lnTo>
                  <a:pt x="0" y="3850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53" l="-12930" r="-4055" t="-1475"/>
            </a:stretch>
          </a:blipFill>
          <a:ln>
            <a:noFill/>
          </a:ln>
        </p:spPr>
      </p:sp>
      <p:sp>
        <p:nvSpPr>
          <p:cNvPr id="159" name="Google Shape;159;p22"/>
          <p:cNvSpPr/>
          <p:nvPr/>
        </p:nvSpPr>
        <p:spPr>
          <a:xfrm>
            <a:off x="1095387" y="1790663"/>
            <a:ext cx="714434" cy="714412"/>
          </a:xfrm>
          <a:custGeom>
            <a:rect b="b" l="l" r="r" t="t"/>
            <a:pathLst>
              <a:path extrusionOk="0" h="1428496" w="1428496">
                <a:moveTo>
                  <a:pt x="0" y="714248"/>
                </a:moveTo>
                <a:cubicBezTo>
                  <a:pt x="0" y="319786"/>
                  <a:pt x="319786" y="0"/>
                  <a:pt x="714248" y="0"/>
                </a:cubicBezTo>
                <a:cubicBezTo>
                  <a:pt x="1108710" y="0"/>
                  <a:pt x="1428496" y="319786"/>
                  <a:pt x="1428496" y="714248"/>
                </a:cubicBezTo>
                <a:cubicBezTo>
                  <a:pt x="1428496" y="1108710"/>
                  <a:pt x="1108710" y="1428496"/>
                  <a:pt x="714248" y="1428496"/>
                </a:cubicBezTo>
                <a:cubicBezTo>
                  <a:pt x="319786" y="1428496"/>
                  <a:pt x="0" y="1108583"/>
                  <a:pt x="0" y="714248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264213" y="1963672"/>
            <a:ext cx="381005" cy="371467"/>
          </a:xfrm>
          <a:custGeom>
            <a:rect b="b" l="l" r="r" t="t"/>
            <a:pathLst>
              <a:path extrusionOk="0" h="557073" w="571358">
                <a:moveTo>
                  <a:pt x="0" y="0"/>
                </a:moveTo>
                <a:lnTo>
                  <a:pt x="571358" y="0"/>
                </a:lnTo>
                <a:lnTo>
                  <a:pt x="571358" y="557072"/>
                </a:lnTo>
                <a:lnTo>
                  <a:pt x="0" y="557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01" r="-400" t="0"/>
            </a:stretch>
          </a:blipFill>
          <a:ln>
            <a:noFill/>
          </a:ln>
        </p:spPr>
      </p:sp>
      <p:grpSp>
        <p:nvGrpSpPr>
          <p:cNvPr id="161" name="Google Shape;161;p22"/>
          <p:cNvGrpSpPr/>
          <p:nvPr/>
        </p:nvGrpSpPr>
        <p:grpSpPr>
          <a:xfrm>
            <a:off x="2000271" y="1702551"/>
            <a:ext cx="4243431" cy="446855"/>
            <a:chOff x="0" y="-66675"/>
            <a:chExt cx="8484654" cy="893505"/>
          </a:xfrm>
        </p:grpSpPr>
        <p:sp>
          <p:nvSpPr>
            <p:cNvPr id="162" name="Google Shape;162;p22"/>
            <p:cNvSpPr/>
            <p:nvPr/>
          </p:nvSpPr>
          <p:spPr>
            <a:xfrm>
              <a:off x="0" y="0"/>
              <a:ext cx="8484654" cy="826830"/>
            </a:xfrm>
            <a:custGeom>
              <a:rect b="b" l="l" r="r" t="t"/>
              <a:pathLst>
                <a:path extrusionOk="0" h="82683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826830"/>
                  </a:lnTo>
                  <a:lnTo>
                    <a:pt x="0" y="826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3" name="Google Shape;163;p22"/>
            <p:cNvSpPr txBox="1"/>
            <p:nvPr/>
          </p:nvSpPr>
          <p:spPr>
            <a:xfrm>
              <a:off x="0" y="-66675"/>
              <a:ext cx="8484654" cy="893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2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What is the ARC Competition?</a:t>
              </a:r>
              <a:endParaRPr sz="900"/>
            </a:p>
          </p:txBody>
        </p:sp>
      </p:grpSp>
      <p:grpSp>
        <p:nvGrpSpPr>
          <p:cNvPr id="164" name="Google Shape;164;p22"/>
          <p:cNvGrpSpPr/>
          <p:nvPr/>
        </p:nvGrpSpPr>
        <p:grpSpPr>
          <a:xfrm>
            <a:off x="2000271" y="2110806"/>
            <a:ext cx="4243431" cy="1209793"/>
            <a:chOff x="0" y="-57150"/>
            <a:chExt cx="8484654" cy="2419030"/>
          </a:xfrm>
        </p:grpSpPr>
        <p:sp>
          <p:nvSpPr>
            <p:cNvPr id="165" name="Google Shape;165;p22"/>
            <p:cNvSpPr/>
            <p:nvPr/>
          </p:nvSpPr>
          <p:spPr>
            <a:xfrm>
              <a:off x="0" y="0"/>
              <a:ext cx="8484654" cy="2361880"/>
            </a:xfrm>
            <a:custGeom>
              <a:rect b="b" l="l" r="r" t="t"/>
              <a:pathLst>
                <a:path extrusionOk="0" h="236188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2361880"/>
                  </a:lnTo>
                  <a:lnTo>
                    <a:pt x="0" y="236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6" name="Google Shape;166;p22"/>
            <p:cNvSpPr txBox="1"/>
            <p:nvPr/>
          </p:nvSpPr>
          <p:spPr>
            <a:xfrm>
              <a:off x="0" y="-57150"/>
              <a:ext cx="8484654" cy="2419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Benchmark for progress in Artificial General Intelligence (AGI)</a:t>
              </a:r>
              <a:endParaRPr sz="900"/>
            </a:p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Hosted by Mike Knoop (Co-Founder) and François Chollet (Creator)</a:t>
              </a:r>
              <a:endParaRPr sz="900"/>
            </a:p>
          </p:txBody>
        </p:sp>
      </p:grpSp>
      <p:sp>
        <p:nvSpPr>
          <p:cNvPr id="167" name="Google Shape;167;p22"/>
          <p:cNvSpPr/>
          <p:nvPr/>
        </p:nvSpPr>
        <p:spPr>
          <a:xfrm>
            <a:off x="1095387" y="3419405"/>
            <a:ext cx="714434" cy="714412"/>
          </a:xfrm>
          <a:custGeom>
            <a:rect b="b" l="l" r="r" t="t"/>
            <a:pathLst>
              <a:path extrusionOk="0" h="1428496" w="1428496">
                <a:moveTo>
                  <a:pt x="0" y="714248"/>
                </a:moveTo>
                <a:cubicBezTo>
                  <a:pt x="0" y="319786"/>
                  <a:pt x="319786" y="0"/>
                  <a:pt x="714248" y="0"/>
                </a:cubicBezTo>
                <a:cubicBezTo>
                  <a:pt x="1108710" y="0"/>
                  <a:pt x="1428496" y="319786"/>
                  <a:pt x="1428496" y="714248"/>
                </a:cubicBezTo>
                <a:cubicBezTo>
                  <a:pt x="1428496" y="1108710"/>
                  <a:pt x="1108710" y="1428496"/>
                  <a:pt x="714248" y="1428496"/>
                </a:cubicBezTo>
                <a:cubicBezTo>
                  <a:pt x="319786" y="1428496"/>
                  <a:pt x="0" y="1108583"/>
                  <a:pt x="0" y="714248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289330" y="3600787"/>
            <a:ext cx="333379" cy="352418"/>
          </a:xfrm>
          <a:custGeom>
            <a:rect b="b" l="l" r="r" t="t"/>
            <a:pathLst>
              <a:path extrusionOk="0" h="528506" w="499938">
                <a:moveTo>
                  <a:pt x="0" y="0"/>
                </a:moveTo>
                <a:lnTo>
                  <a:pt x="499938" y="0"/>
                </a:lnTo>
                <a:lnTo>
                  <a:pt x="499938" y="528505"/>
                </a:lnTo>
                <a:lnTo>
                  <a:pt x="0" y="52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grpSp>
        <p:nvGrpSpPr>
          <p:cNvPr id="169" name="Google Shape;169;p22"/>
          <p:cNvGrpSpPr/>
          <p:nvPr/>
        </p:nvGrpSpPr>
        <p:grpSpPr>
          <a:xfrm>
            <a:off x="2000271" y="3466931"/>
            <a:ext cx="4243175" cy="436825"/>
            <a:chOff x="0" y="-66675"/>
            <a:chExt cx="8484654" cy="873475"/>
          </a:xfrm>
        </p:grpSpPr>
        <p:sp>
          <p:nvSpPr>
            <p:cNvPr id="170" name="Google Shape;170;p22"/>
            <p:cNvSpPr/>
            <p:nvPr/>
          </p:nvSpPr>
          <p:spPr>
            <a:xfrm>
              <a:off x="0" y="0"/>
              <a:ext cx="8484654" cy="806800"/>
            </a:xfrm>
            <a:custGeom>
              <a:rect b="b" l="l" r="r" t="t"/>
              <a:pathLst>
                <a:path extrusionOk="0" h="80680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806800"/>
                  </a:lnTo>
                  <a:lnTo>
                    <a:pt x="0" y="80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1" name="Google Shape;171;p22"/>
            <p:cNvSpPr txBox="1"/>
            <p:nvPr/>
          </p:nvSpPr>
          <p:spPr>
            <a:xfrm>
              <a:off x="0" y="-66675"/>
              <a:ext cx="8484654" cy="873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2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Participation and Eligibility</a:t>
              </a:r>
              <a:endParaRPr sz="900"/>
            </a:p>
          </p:txBody>
        </p:sp>
      </p:grpSp>
      <p:grpSp>
        <p:nvGrpSpPr>
          <p:cNvPr id="172" name="Google Shape;172;p22"/>
          <p:cNvGrpSpPr/>
          <p:nvPr/>
        </p:nvGrpSpPr>
        <p:grpSpPr>
          <a:xfrm>
            <a:off x="2000271" y="3776996"/>
            <a:ext cx="4243431" cy="1000036"/>
            <a:chOff x="0" y="0"/>
            <a:chExt cx="8484654" cy="1999613"/>
          </a:xfrm>
        </p:grpSpPr>
        <p:sp>
          <p:nvSpPr>
            <p:cNvPr id="173" name="Google Shape;173;p22"/>
            <p:cNvSpPr/>
            <p:nvPr/>
          </p:nvSpPr>
          <p:spPr>
            <a:xfrm>
              <a:off x="0" y="0"/>
              <a:ext cx="8484654" cy="1815780"/>
            </a:xfrm>
            <a:custGeom>
              <a:rect b="b" l="l" r="r" t="t"/>
              <a:pathLst>
                <a:path extrusionOk="0" h="181578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1815780"/>
                  </a:lnTo>
                  <a:lnTo>
                    <a:pt x="0" y="1815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4" name="Google Shape;174;p22"/>
            <p:cNvSpPr txBox="1"/>
            <p:nvPr/>
          </p:nvSpPr>
          <p:spPr>
            <a:xfrm>
              <a:off x="50" y="126713"/>
              <a:ext cx="8484600" cy="18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Reoccurring open kaggle competition</a:t>
              </a:r>
              <a:endParaRPr sz="900"/>
            </a:p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1,427 teams with 16,956 submissions in 2024 occurrence</a:t>
              </a:r>
              <a:endParaRPr sz="900"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1095386" y="4891495"/>
            <a:ext cx="714434" cy="714412"/>
          </a:xfrm>
          <a:custGeom>
            <a:rect b="b" l="l" r="r" t="t"/>
            <a:pathLst>
              <a:path extrusionOk="0" h="1428496" w="1428496">
                <a:moveTo>
                  <a:pt x="0" y="714248"/>
                </a:moveTo>
                <a:cubicBezTo>
                  <a:pt x="0" y="319786"/>
                  <a:pt x="319786" y="0"/>
                  <a:pt x="714248" y="0"/>
                </a:cubicBezTo>
                <a:cubicBezTo>
                  <a:pt x="1108710" y="0"/>
                  <a:pt x="1428496" y="319786"/>
                  <a:pt x="1428496" y="714248"/>
                </a:cubicBezTo>
                <a:cubicBezTo>
                  <a:pt x="1428496" y="1108710"/>
                  <a:pt x="1108710" y="1428496"/>
                  <a:pt x="714248" y="1428496"/>
                </a:cubicBezTo>
                <a:cubicBezTo>
                  <a:pt x="319786" y="1428496"/>
                  <a:pt x="0" y="1108583"/>
                  <a:pt x="0" y="714248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331188" y="5072875"/>
            <a:ext cx="247652" cy="352418"/>
          </a:xfrm>
          <a:custGeom>
            <a:rect b="b" l="l" r="r" t="t"/>
            <a:pathLst>
              <a:path extrusionOk="0" h="528506" w="371382">
                <a:moveTo>
                  <a:pt x="0" y="0"/>
                </a:moveTo>
                <a:lnTo>
                  <a:pt x="371382" y="0"/>
                </a:lnTo>
                <a:lnTo>
                  <a:pt x="371382" y="528506"/>
                </a:lnTo>
                <a:lnTo>
                  <a:pt x="0" y="528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49" l="0" r="0" t="-1350"/>
            </a:stretch>
          </a:blipFill>
          <a:ln>
            <a:noFill/>
          </a:ln>
        </p:spPr>
      </p:sp>
      <p:grpSp>
        <p:nvGrpSpPr>
          <p:cNvPr id="177" name="Google Shape;177;p22"/>
          <p:cNvGrpSpPr/>
          <p:nvPr/>
        </p:nvGrpSpPr>
        <p:grpSpPr>
          <a:xfrm>
            <a:off x="2000271" y="4803383"/>
            <a:ext cx="4243431" cy="436838"/>
            <a:chOff x="0" y="-66675"/>
            <a:chExt cx="8484654" cy="873475"/>
          </a:xfrm>
        </p:grpSpPr>
        <p:sp>
          <p:nvSpPr>
            <p:cNvPr id="178" name="Google Shape;178;p22"/>
            <p:cNvSpPr/>
            <p:nvPr/>
          </p:nvSpPr>
          <p:spPr>
            <a:xfrm>
              <a:off x="0" y="0"/>
              <a:ext cx="8484654" cy="806800"/>
            </a:xfrm>
            <a:custGeom>
              <a:rect b="b" l="l" r="r" t="t"/>
              <a:pathLst>
                <a:path extrusionOk="0" h="80680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806800"/>
                  </a:lnTo>
                  <a:lnTo>
                    <a:pt x="0" y="80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9" name="Google Shape;179;p22"/>
            <p:cNvSpPr txBox="1"/>
            <p:nvPr/>
          </p:nvSpPr>
          <p:spPr>
            <a:xfrm>
              <a:off x="0" y="-66675"/>
              <a:ext cx="8484654" cy="873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2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Challenge</a:t>
              </a:r>
              <a:endParaRPr sz="900"/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2000271" y="5221277"/>
            <a:ext cx="4243431" cy="1209793"/>
            <a:chOff x="0" y="-57150"/>
            <a:chExt cx="8484654" cy="2419030"/>
          </a:xfrm>
        </p:grpSpPr>
        <p:sp>
          <p:nvSpPr>
            <p:cNvPr id="181" name="Google Shape;181;p22"/>
            <p:cNvSpPr/>
            <p:nvPr/>
          </p:nvSpPr>
          <p:spPr>
            <a:xfrm>
              <a:off x="0" y="0"/>
              <a:ext cx="8484654" cy="2361880"/>
            </a:xfrm>
            <a:custGeom>
              <a:rect b="b" l="l" r="r" t="t"/>
              <a:pathLst>
                <a:path extrusionOk="0" h="236188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2361880"/>
                  </a:lnTo>
                  <a:lnTo>
                    <a:pt x="0" y="236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2" name="Google Shape;182;p22"/>
            <p:cNvSpPr txBox="1"/>
            <p:nvPr/>
          </p:nvSpPr>
          <p:spPr>
            <a:xfrm>
              <a:off x="0" y="-57150"/>
              <a:ext cx="8484654" cy="2419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Submit code that is able to solve unseen reasoning puzzles</a:t>
              </a:r>
              <a:endParaRPr sz="900"/>
            </a:p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Easy public puzzles accessible to train models on puzzle format</a:t>
              </a:r>
              <a:endParaRPr sz="900"/>
            </a:p>
          </p:txBody>
        </p:sp>
      </p:grpSp>
      <p:sp>
        <p:nvSpPr>
          <p:cNvPr id="183" name="Google Shape;183;p22"/>
          <p:cNvSpPr/>
          <p:nvPr/>
        </p:nvSpPr>
        <p:spPr>
          <a:xfrm>
            <a:off x="6243702" y="1790663"/>
            <a:ext cx="714434" cy="714412"/>
          </a:xfrm>
          <a:custGeom>
            <a:rect b="b" l="l" r="r" t="t"/>
            <a:pathLst>
              <a:path extrusionOk="0" h="1428496" w="1428496">
                <a:moveTo>
                  <a:pt x="0" y="714248"/>
                </a:moveTo>
                <a:cubicBezTo>
                  <a:pt x="0" y="319786"/>
                  <a:pt x="319786" y="0"/>
                  <a:pt x="714248" y="0"/>
                </a:cubicBezTo>
                <a:cubicBezTo>
                  <a:pt x="1108710" y="0"/>
                  <a:pt x="1428496" y="319786"/>
                  <a:pt x="1428496" y="714248"/>
                </a:cubicBezTo>
                <a:cubicBezTo>
                  <a:pt x="1428496" y="1108710"/>
                  <a:pt x="1108710" y="1428496"/>
                  <a:pt x="714248" y="1428496"/>
                </a:cubicBezTo>
                <a:cubicBezTo>
                  <a:pt x="319786" y="1428496"/>
                  <a:pt x="0" y="1108583"/>
                  <a:pt x="0" y="714248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425195" y="1992972"/>
            <a:ext cx="342903" cy="342893"/>
          </a:xfrm>
          <a:custGeom>
            <a:rect b="b" l="l" r="r" t="t"/>
            <a:pathLst>
              <a:path extrusionOk="0" h="514221" w="514221">
                <a:moveTo>
                  <a:pt x="0" y="0"/>
                </a:moveTo>
                <a:lnTo>
                  <a:pt x="514221" y="0"/>
                </a:lnTo>
                <a:lnTo>
                  <a:pt x="514221" y="514222"/>
                </a:lnTo>
                <a:lnTo>
                  <a:pt x="0" y="514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24" l="0" r="0" t="-924"/>
            </a:stretch>
          </a:blipFill>
          <a:ln>
            <a:noFill/>
          </a:ln>
        </p:spPr>
      </p:sp>
      <p:grpSp>
        <p:nvGrpSpPr>
          <p:cNvPr id="185" name="Google Shape;185;p22"/>
          <p:cNvGrpSpPr/>
          <p:nvPr/>
        </p:nvGrpSpPr>
        <p:grpSpPr>
          <a:xfrm>
            <a:off x="7148587" y="1702550"/>
            <a:ext cx="4243431" cy="436838"/>
            <a:chOff x="0" y="-66675"/>
            <a:chExt cx="8484654" cy="873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0"/>
              <a:ext cx="8484654" cy="806800"/>
            </a:xfrm>
            <a:custGeom>
              <a:rect b="b" l="l" r="r" t="t"/>
              <a:pathLst>
                <a:path extrusionOk="0" h="80680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806800"/>
                  </a:lnTo>
                  <a:lnTo>
                    <a:pt x="0" y="80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7" name="Google Shape;187;p22"/>
            <p:cNvSpPr txBox="1"/>
            <p:nvPr/>
          </p:nvSpPr>
          <p:spPr>
            <a:xfrm>
              <a:off x="0" y="-66675"/>
              <a:ext cx="8484654" cy="873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2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Judging and Awards</a:t>
              </a:r>
              <a:endParaRPr sz="900"/>
            </a:p>
          </p:txBody>
        </p:sp>
      </p:grpSp>
      <p:grpSp>
        <p:nvGrpSpPr>
          <p:cNvPr id="188" name="Google Shape;188;p22"/>
          <p:cNvGrpSpPr/>
          <p:nvPr/>
        </p:nvGrpSpPr>
        <p:grpSpPr>
          <a:xfrm>
            <a:off x="7142282" y="2097766"/>
            <a:ext cx="4243431" cy="1482940"/>
            <a:chOff x="0" y="-28581"/>
            <a:chExt cx="8484654" cy="2965200"/>
          </a:xfrm>
        </p:grpSpPr>
        <p:sp>
          <p:nvSpPr>
            <p:cNvPr id="189" name="Google Shape;189;p22"/>
            <p:cNvSpPr/>
            <p:nvPr/>
          </p:nvSpPr>
          <p:spPr>
            <a:xfrm>
              <a:off x="0" y="0"/>
              <a:ext cx="8484654" cy="2907980"/>
            </a:xfrm>
            <a:custGeom>
              <a:rect b="b" l="l" r="r" t="t"/>
              <a:pathLst>
                <a:path extrusionOk="0" h="2907980" w="8484654">
                  <a:moveTo>
                    <a:pt x="0" y="0"/>
                  </a:moveTo>
                  <a:lnTo>
                    <a:pt x="8484654" y="0"/>
                  </a:lnTo>
                  <a:lnTo>
                    <a:pt x="8484654" y="2907980"/>
                  </a:lnTo>
                  <a:lnTo>
                    <a:pt x="0" y="2907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22"/>
            <p:cNvSpPr txBox="1"/>
            <p:nvPr/>
          </p:nvSpPr>
          <p:spPr>
            <a:xfrm>
              <a:off x="0" y="-28581"/>
              <a:ext cx="8484600" cy="29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Submissions evaluated on percentage of correctly solved puzzles of private evaluation set</a:t>
              </a:r>
              <a:endParaRPr sz="900"/>
            </a:p>
            <a:p>
              <a:pPr indent="-203200" lvl="1" marL="3937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6"/>
                </a:buClr>
                <a:buSzPts val="1800"/>
                <a:buFont typeface="Arial"/>
                <a:buChar char="•"/>
              </a:pP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Best submitted solutions and papers earn </a:t>
              </a:r>
              <a:r>
                <a:rPr lang="de-DE"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prize</a:t>
              </a:r>
              <a:r>
                <a:rPr b="0" i="0" lang="de-DE" sz="18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 money</a:t>
              </a:r>
              <a:endParaRPr sz="9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HP-Tuning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Grid Search Setup &amp; Key Insights</a:t>
            </a:r>
            <a:endParaRPr sz="2000"/>
          </a:p>
        </p:txBody>
      </p:sp>
      <p:graphicFrame>
        <p:nvGraphicFramePr>
          <p:cNvPr id="525" name="Google Shape;525;p40"/>
          <p:cNvGraphicFramePr/>
          <p:nvPr/>
        </p:nvGraphicFramePr>
        <p:xfrm>
          <a:off x="1378788" y="187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{C308E944-C300-494F-85AE-19C1D278148E}</a:tableStyleId>
              </a:tblPr>
              <a:tblGrid>
                <a:gridCol w="1569700"/>
                <a:gridCol w="156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Hyperparameter</a:t>
                      </a:r>
                      <a:endParaRPr b="1" sz="15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Tested Values</a:t>
                      </a:r>
                      <a:endParaRPr b="1" sz="15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 Rate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1e-4, 5e-4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Size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8, 16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 of Epochs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3, 5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Decay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0.1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6" name="Google Shape;526;p40"/>
          <p:cNvGraphicFramePr/>
          <p:nvPr/>
        </p:nvGraphicFramePr>
        <p:xfrm>
          <a:off x="1378788" y="449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{C308E944-C300-494F-85AE-19C1D278148E}</a:tableStyleId>
              </a:tblPr>
              <a:tblGrid>
                <a:gridCol w="1569700"/>
                <a:gridCol w="156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Hyperparameter</a:t>
                      </a:r>
                      <a:endParaRPr b="1" sz="15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5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Tested Values</a:t>
                      </a:r>
                      <a:endParaRPr b="1" sz="15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 Rate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5e-5, 1e-4, </a:t>
                      </a: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5e-4</a:t>
                      </a:r>
                      <a:endParaRPr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Size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8, 16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 of Epochs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3, 5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Decay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-D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r>
                        <a:rPr lang="de-D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0.1</a:t>
                      </a:r>
                      <a:endParaRPr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7" name="Google Shape;527;p40"/>
          <p:cNvSpPr txBox="1"/>
          <p:nvPr/>
        </p:nvSpPr>
        <p:spPr>
          <a:xfrm>
            <a:off x="0" y="2572150"/>
            <a:ext cx="1188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reasonings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0" y="5153400"/>
            <a:ext cx="1188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Without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reasonings</a:t>
            </a:r>
            <a:endParaRPr sz="15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0"/>
          <p:cNvSpPr/>
          <p:nvPr/>
        </p:nvSpPr>
        <p:spPr>
          <a:xfrm>
            <a:off x="1078550" y="1876125"/>
            <a:ext cx="300300" cy="1996200"/>
          </a:xfrm>
          <a:prstGeom prst="leftBrace">
            <a:avLst>
              <a:gd fmla="val 53871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1078550" y="4498175"/>
            <a:ext cx="300300" cy="199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1378750" y="4033740"/>
            <a:ext cx="3139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54 configurations each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40" title="Heatmap_WithReasoning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699" y="1876100"/>
            <a:ext cx="7397150" cy="44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Methodology: HP-Tuning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Grid Search Setup &amp; Key Insights </a:t>
            </a:r>
            <a:endParaRPr sz="2000"/>
          </a:p>
        </p:txBody>
      </p:sp>
      <p:pic>
        <p:nvPicPr>
          <p:cNvPr id="539" name="Google Shape;539;p41" title="Boxplot_WithReasoning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938" y="1362750"/>
            <a:ext cx="9903300" cy="49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/>
        </p:nvSpPr>
        <p:spPr>
          <a:xfrm>
            <a:off x="228600" y="1613800"/>
            <a:ext cx="50193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Appreciated challenges</a:t>
            </a:r>
            <a:r>
              <a:rPr b="1" lang="de-DE" sz="24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😊</a:t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●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Time- and resource limits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How to work </a:t>
            </a: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around</a:t>
            </a: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them?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Using bwUniCluster2.0 for the first time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Using LabRoom PC or Kaggle Editor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How to fine-tune a LLM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Training with Unsloth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●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Complexity of ARC-AGI and AGI in general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Are LLMs the answer?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If yes, which model should we pick?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○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If yes, how improve reasoning abilities?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u="sng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→Time-consuming but </a:t>
            </a:r>
            <a:r>
              <a:rPr b="1" lang="de-DE" sz="1800" u="sng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high learning effect</a:t>
            </a:r>
            <a:r>
              <a:rPr b="1" lang="de-DE" sz="1800" u="sng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!!!</a:t>
            </a:r>
            <a:endParaRPr b="1" sz="1800" u="sng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6947275" y="1613800"/>
            <a:ext cx="50193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Unappreciated</a:t>
            </a:r>
            <a:r>
              <a:rPr b="1" lang="de-D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challenges</a:t>
            </a:r>
            <a:r>
              <a:rPr b="1" lang="de-DE" sz="24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de-DE" sz="24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😕</a:t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●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Contested cluster resources → unpredictability of working hours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●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Random one time failures (e.g. reaching university sided file limit on cluster) → caused confusion if cluster usage is understood properly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/>
              <a:buChar char="●"/>
            </a:pPr>
            <a:r>
              <a:rPr lang="de-DE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Unsloth dependencies were very sensitive using pip → much time used to setup a reliably running kernel (should be better by now)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u="sng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 Time-consuming but </a:t>
            </a:r>
            <a:r>
              <a:rPr b="1" lang="de-DE" sz="18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low learning effect</a:t>
            </a:r>
            <a:r>
              <a:rPr b="1" lang="de-DE" sz="1800" u="sng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1" sz="1800" u="sng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2"/>
          <p:cNvSpPr txBox="1"/>
          <p:nvPr>
            <p:ph type="title"/>
          </p:nvPr>
        </p:nvSpPr>
        <p:spPr>
          <a:xfrm>
            <a:off x="2868688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Challenges during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1378800" y="612000"/>
            <a:ext cx="7476000" cy="96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/>
              <a:t>Candidate Sampling: Improving Model Robustness</a:t>
            </a:r>
            <a:endParaRPr sz="2700"/>
          </a:p>
        </p:txBody>
      </p:sp>
      <p:sp>
        <p:nvSpPr>
          <p:cNvPr id="554" name="Google Shape;554;p43"/>
          <p:cNvSpPr txBox="1"/>
          <p:nvPr>
            <p:ph idx="1" type="body"/>
          </p:nvPr>
        </p:nvSpPr>
        <p:spPr>
          <a:xfrm>
            <a:off x="1148200" y="2178000"/>
            <a:ext cx="64587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Why?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Models struggle with single deterministic outputs; ranking multiple solutions improves robustness.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How?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Instead of directly predicting one output, the model evaluates multiple candidate solutions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Key Idea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Introduce noise into correct solutions to create alternative candidates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BigBird-RoBERTa model was chosen for the objective</a:t>
            </a:r>
            <a:endParaRPr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925" y="2224125"/>
            <a:ext cx="3464750" cy="3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/>
        </p:nvSpPr>
        <p:spPr>
          <a:xfrm>
            <a:off x="7916925" y="5612675"/>
            <a:ext cx="2646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Image Source: Generated by ChatGPT</a:t>
            </a:r>
            <a:endParaRPr sz="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Why BigBird for Candidate Sampling?</a:t>
            </a:r>
            <a:endParaRPr/>
          </a:p>
        </p:txBody>
      </p:sp>
      <p:sp>
        <p:nvSpPr>
          <p:cNvPr id="563" name="Google Shape;563;p44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Long-Sequence Processing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Ranking Capabilities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Memory efficiency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Hyperparameters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Epochs: 3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Learning Rate: 5e-5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Batch Size: 2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DE"/>
              <a:t>Loss Function: Mean Squared Error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2101800"/>
            <a:ext cx="3408650" cy="34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/>
        </p:nvSpPr>
        <p:spPr>
          <a:xfrm>
            <a:off x="7764525" y="5460275"/>
            <a:ext cx="2646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Image Source: Generated by ChatGPT</a:t>
            </a:r>
            <a:endParaRPr sz="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/>
          <p:nvPr>
            <p:ph idx="1" type="body"/>
          </p:nvPr>
        </p:nvSpPr>
        <p:spPr>
          <a:xfrm>
            <a:off x="1378800" y="2189350"/>
            <a:ext cx="104223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Step 1: Extract the correct solution from the dataset.</a:t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Step 2: Introduce controlled noise to create 4 incorrect versions.</a:t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Step 3: Assign confidence scores based on how much noise was introduced.</a:t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Step 4: Model is trained to rank these candidates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 txBox="1"/>
          <p:nvPr>
            <p:ph type="title"/>
          </p:nvPr>
        </p:nvSpPr>
        <p:spPr>
          <a:xfrm>
            <a:off x="1378800" y="612000"/>
            <a:ext cx="7476000" cy="96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00"/>
              <a:t>Candidate Sampling: Training the Model</a:t>
            </a:r>
            <a:endParaRPr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0" y="2886675"/>
            <a:ext cx="12195300" cy="21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800"/>
              <a:t>Inference and Results</a:t>
            </a:r>
            <a:endParaRPr sz="3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title"/>
          </p:nvPr>
        </p:nvSpPr>
        <p:spPr>
          <a:xfrm>
            <a:off x="0" y="1"/>
            <a:ext cx="12195300" cy="67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Prediction Accuracy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593" name="Google Shape;5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5" y="245613"/>
            <a:ext cx="11318149" cy="636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9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9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02" name="Google Shape;6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12195176" cy="64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33638" y="742600"/>
            <a:ext cx="11727900" cy="6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Significance of the ARC Prize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Launched to reignite AGI research by promoting open innovation.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Aims to tackle fundamental unsolved AI problems rather than incremental improvements.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Impact: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Boosted the ARC-AGI private evaluation score from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33% to 55.5%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demonstrating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significant progress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in AGI reasoning.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Importance of the ARC-AGI Benchmark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Regarded as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"the most important unsolved AI benchmark in the world."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Unlike traditional AI benchmarks, it evaluates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generalization on novel tasks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Serves as a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concrete framework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for defining and assessing AGI, focusing on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adaptability and problem-solving beyond pretraining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Challenge and Stagnation in AI Research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ARC-AGI has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remained unbeaten for five years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despite advancements in AI.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2020 to early 2024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AI research focused on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scaling deep learning models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which enhanced task-specific abilities but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failed to achieve  generalization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competition 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gap between current AI capabilities and AGI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emphasizing the need for </a:t>
            </a:r>
            <a:r>
              <a:rPr b="1"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fundamental breakthroughs</a:t>
            </a:r>
            <a:r>
              <a:rPr lang="de-DE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rather than just larger models.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 txBox="1"/>
          <p:nvPr>
            <p:ph type="title"/>
          </p:nvPr>
        </p:nvSpPr>
        <p:spPr>
          <a:xfrm>
            <a:off x="0" y="3126600"/>
            <a:ext cx="121953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800"/>
              <a:t>Pixel Accuracy</a:t>
            </a:r>
            <a:endParaRPr sz="3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50" y="141050"/>
            <a:ext cx="10680570" cy="60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25" y="322725"/>
            <a:ext cx="889635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3"/>
          <p:cNvSpPr txBox="1"/>
          <p:nvPr>
            <p:ph type="title"/>
          </p:nvPr>
        </p:nvSpPr>
        <p:spPr>
          <a:xfrm>
            <a:off x="0" y="0"/>
            <a:ext cx="12195300" cy="68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Analysing Model Predictions and Reasonings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5176" cy="686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5176" cy="6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6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6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47" name="Google Shape;6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" y="54192"/>
            <a:ext cx="12094875" cy="680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7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7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56" name="Google Shape;6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5176" cy="686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"/>
          <p:cNvSpPr txBox="1"/>
          <p:nvPr>
            <p:ph type="title"/>
          </p:nvPr>
        </p:nvSpPr>
        <p:spPr>
          <a:xfrm>
            <a:off x="0" y="1"/>
            <a:ext cx="12195300" cy="67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Model’s Misfire Moments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9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71" name="Google Shape;6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" y="0"/>
            <a:ext cx="12083524" cy="68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4"/>
          <p:cNvGrpSpPr/>
          <p:nvPr/>
        </p:nvGrpSpPr>
        <p:grpSpPr>
          <a:xfrm>
            <a:off x="0" y="383666"/>
            <a:ext cx="12192126" cy="902463"/>
            <a:chOff x="0" y="-38100"/>
            <a:chExt cx="24377904" cy="1804510"/>
          </a:xfrm>
        </p:grpSpPr>
        <p:sp>
          <p:nvSpPr>
            <p:cNvPr id="210" name="Google Shape;210;p24"/>
            <p:cNvSpPr/>
            <p:nvPr/>
          </p:nvSpPr>
          <p:spPr>
            <a:xfrm>
              <a:off x="0" y="0"/>
              <a:ext cx="24377904" cy="1766410"/>
            </a:xfrm>
            <a:custGeom>
              <a:rect b="b" l="l" r="r" t="t"/>
              <a:pathLst>
                <a:path extrusionOk="0" h="176641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766410"/>
                  </a:lnTo>
                  <a:lnTo>
                    <a:pt x="0" y="1766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1" name="Google Shape;211;p24"/>
            <p:cNvSpPr txBox="1"/>
            <p:nvPr/>
          </p:nvSpPr>
          <p:spPr>
            <a:xfrm>
              <a:off x="0" y="-38100"/>
              <a:ext cx="24377904" cy="180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16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24"/>
          <p:cNvSpPr/>
          <p:nvPr/>
        </p:nvSpPr>
        <p:spPr>
          <a:xfrm>
            <a:off x="685979" y="1551137"/>
            <a:ext cx="5181654" cy="4314737"/>
          </a:xfrm>
          <a:custGeom>
            <a:rect b="b" l="l" r="r" t="t"/>
            <a:pathLst>
              <a:path extrusionOk="0" h="6470619" w="7770458">
                <a:moveTo>
                  <a:pt x="0" y="0"/>
                </a:moveTo>
                <a:lnTo>
                  <a:pt x="7770458" y="0"/>
                </a:lnTo>
                <a:lnTo>
                  <a:pt x="7770458" y="6470619"/>
                </a:lnTo>
                <a:lnTo>
                  <a:pt x="0" y="6470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" l="0" r="0" t="-35"/>
            </a:stretch>
          </a:blipFill>
          <a:ln>
            <a:noFill/>
          </a:ln>
        </p:spPr>
      </p:sp>
      <p:sp>
        <p:nvSpPr>
          <p:cNvPr id="213" name="Google Shape;213;p24"/>
          <p:cNvSpPr/>
          <p:nvPr/>
        </p:nvSpPr>
        <p:spPr>
          <a:xfrm>
            <a:off x="685979" y="2615801"/>
            <a:ext cx="5172129" cy="3247959"/>
          </a:xfrm>
          <a:custGeom>
            <a:rect b="b" l="l" r="r" t="t"/>
            <a:pathLst>
              <a:path extrusionOk="0" h="4870820" w="7756173">
                <a:moveTo>
                  <a:pt x="0" y="0"/>
                </a:moveTo>
                <a:lnTo>
                  <a:pt x="7756173" y="0"/>
                </a:lnTo>
                <a:lnTo>
                  <a:pt x="7756173" y="4870819"/>
                </a:lnTo>
                <a:lnTo>
                  <a:pt x="0" y="4870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" l="0" r="0" t="-17"/>
            </a:stretch>
          </a:blipFill>
          <a:ln>
            <a:noFill/>
          </a:ln>
        </p:spPr>
      </p:sp>
      <p:grpSp>
        <p:nvGrpSpPr>
          <p:cNvPr id="214" name="Google Shape;214;p24"/>
          <p:cNvGrpSpPr/>
          <p:nvPr/>
        </p:nvGrpSpPr>
        <p:grpSpPr>
          <a:xfrm>
            <a:off x="1967107" y="1527319"/>
            <a:ext cx="1303675" cy="1088482"/>
            <a:chOff x="0" y="-47625"/>
            <a:chExt cx="2606672" cy="2176465"/>
          </a:xfrm>
        </p:grpSpPr>
        <p:sp>
          <p:nvSpPr>
            <p:cNvPr id="215" name="Google Shape;215;p24"/>
            <p:cNvSpPr/>
            <p:nvPr/>
          </p:nvSpPr>
          <p:spPr>
            <a:xfrm>
              <a:off x="0" y="0"/>
              <a:ext cx="2606672" cy="2128840"/>
            </a:xfrm>
            <a:custGeom>
              <a:rect b="b" l="l" r="r" t="t"/>
              <a:pathLst>
                <a:path extrusionOk="0" h="2128840" w="2606672">
                  <a:moveTo>
                    <a:pt x="0" y="0"/>
                  </a:moveTo>
                  <a:lnTo>
                    <a:pt x="2606672" y="0"/>
                  </a:lnTo>
                  <a:lnTo>
                    <a:pt x="2606672" y="2128840"/>
                  </a:lnTo>
                  <a:lnTo>
                    <a:pt x="0" y="2128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6" name="Google Shape;216;p24"/>
            <p:cNvSpPr txBox="1"/>
            <p:nvPr/>
          </p:nvSpPr>
          <p:spPr>
            <a:xfrm>
              <a:off x="0" y="-47625"/>
              <a:ext cx="2606672" cy="2176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Public Training</a:t>
              </a:r>
              <a:endParaRPr sz="900"/>
            </a:p>
          </p:txBody>
        </p:sp>
      </p:grpSp>
      <p:grpSp>
        <p:nvGrpSpPr>
          <p:cNvPr id="217" name="Google Shape;217;p24"/>
          <p:cNvGrpSpPr/>
          <p:nvPr/>
        </p:nvGrpSpPr>
        <p:grpSpPr>
          <a:xfrm>
            <a:off x="3270782" y="1527319"/>
            <a:ext cx="1271381" cy="1088482"/>
            <a:chOff x="0" y="-47625"/>
            <a:chExt cx="2542100" cy="2176465"/>
          </a:xfrm>
        </p:grpSpPr>
        <p:sp>
          <p:nvSpPr>
            <p:cNvPr id="218" name="Google Shape;218;p24"/>
            <p:cNvSpPr/>
            <p:nvPr/>
          </p:nvSpPr>
          <p:spPr>
            <a:xfrm>
              <a:off x="0" y="0"/>
              <a:ext cx="2542100" cy="2128840"/>
            </a:xfrm>
            <a:custGeom>
              <a:rect b="b" l="l" r="r" t="t"/>
              <a:pathLst>
                <a:path extrusionOk="0" h="2128840" w="2542100">
                  <a:moveTo>
                    <a:pt x="0" y="0"/>
                  </a:moveTo>
                  <a:lnTo>
                    <a:pt x="2542100" y="0"/>
                  </a:lnTo>
                  <a:lnTo>
                    <a:pt x="2542100" y="2128840"/>
                  </a:lnTo>
                  <a:lnTo>
                    <a:pt x="0" y="2128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24"/>
            <p:cNvSpPr txBox="1"/>
            <p:nvPr/>
          </p:nvSpPr>
          <p:spPr>
            <a:xfrm>
              <a:off x="0" y="-47625"/>
              <a:ext cx="2542100" cy="2176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Public Evaluation</a:t>
              </a:r>
              <a:endParaRPr sz="900"/>
            </a:p>
          </p:txBody>
        </p:sp>
      </p:grpSp>
      <p:grpSp>
        <p:nvGrpSpPr>
          <p:cNvPr id="220" name="Google Shape;220;p24"/>
          <p:cNvGrpSpPr/>
          <p:nvPr/>
        </p:nvGrpSpPr>
        <p:grpSpPr>
          <a:xfrm>
            <a:off x="819611" y="2591983"/>
            <a:ext cx="1281128" cy="1104001"/>
            <a:chOff x="0" y="-47625"/>
            <a:chExt cx="2561588" cy="2207495"/>
          </a:xfrm>
        </p:grpSpPr>
        <p:sp>
          <p:nvSpPr>
            <p:cNvPr id="221" name="Google Shape;221;p24"/>
            <p:cNvSpPr/>
            <p:nvPr/>
          </p:nvSpPr>
          <p:spPr>
            <a:xfrm>
              <a:off x="0" y="0"/>
              <a:ext cx="2561588" cy="2159870"/>
            </a:xfrm>
            <a:custGeom>
              <a:rect b="b" l="l" r="r" t="t"/>
              <a:pathLst>
                <a:path extrusionOk="0" h="2159870" w="2561588">
                  <a:moveTo>
                    <a:pt x="0" y="0"/>
                  </a:moveTo>
                  <a:lnTo>
                    <a:pt x="2561588" y="0"/>
                  </a:lnTo>
                  <a:lnTo>
                    <a:pt x="2561588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24"/>
            <p:cNvSpPr txBox="1"/>
            <p:nvPr/>
          </p:nvSpPr>
          <p:spPr>
            <a:xfrm>
              <a:off x="0" y="-47625"/>
              <a:ext cx="2561588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Amount of tasks</a:t>
              </a:r>
              <a:endParaRPr sz="900"/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1967107" y="2591983"/>
            <a:ext cx="1303675" cy="1104001"/>
            <a:chOff x="0" y="-47625"/>
            <a:chExt cx="2606672" cy="2207495"/>
          </a:xfrm>
        </p:grpSpPr>
        <p:sp>
          <p:nvSpPr>
            <p:cNvPr id="224" name="Google Shape;224;p24"/>
            <p:cNvSpPr/>
            <p:nvPr/>
          </p:nvSpPr>
          <p:spPr>
            <a:xfrm>
              <a:off x="0" y="0"/>
              <a:ext cx="2606672" cy="2159870"/>
            </a:xfrm>
            <a:custGeom>
              <a:rect b="b" l="l" r="r" t="t"/>
              <a:pathLst>
                <a:path extrusionOk="0" h="2159870" w="2606672">
                  <a:moveTo>
                    <a:pt x="0" y="0"/>
                  </a:moveTo>
                  <a:lnTo>
                    <a:pt x="2606672" y="0"/>
                  </a:lnTo>
                  <a:lnTo>
                    <a:pt x="2606672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5" name="Google Shape;225;p24"/>
            <p:cNvSpPr txBox="1"/>
            <p:nvPr/>
          </p:nvSpPr>
          <p:spPr>
            <a:xfrm>
              <a:off x="0" y="-47625"/>
              <a:ext cx="2606672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400</a:t>
              </a:r>
              <a:endParaRPr sz="900"/>
            </a:p>
          </p:txBody>
        </p:sp>
      </p:grpSp>
      <p:grpSp>
        <p:nvGrpSpPr>
          <p:cNvPr id="226" name="Google Shape;226;p24"/>
          <p:cNvGrpSpPr/>
          <p:nvPr/>
        </p:nvGrpSpPr>
        <p:grpSpPr>
          <a:xfrm>
            <a:off x="3270782" y="2591983"/>
            <a:ext cx="1271381" cy="1104001"/>
            <a:chOff x="0" y="-47625"/>
            <a:chExt cx="2542100" cy="2207495"/>
          </a:xfrm>
        </p:grpSpPr>
        <p:sp>
          <p:nvSpPr>
            <p:cNvPr id="227" name="Google Shape;227;p24"/>
            <p:cNvSpPr/>
            <p:nvPr/>
          </p:nvSpPr>
          <p:spPr>
            <a:xfrm>
              <a:off x="0" y="0"/>
              <a:ext cx="2542100" cy="2159870"/>
            </a:xfrm>
            <a:custGeom>
              <a:rect b="b" l="l" r="r" t="t"/>
              <a:pathLst>
                <a:path extrusionOk="0" h="2159870" w="2542100">
                  <a:moveTo>
                    <a:pt x="0" y="0"/>
                  </a:moveTo>
                  <a:lnTo>
                    <a:pt x="2542100" y="0"/>
                  </a:lnTo>
                  <a:lnTo>
                    <a:pt x="254210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8" name="Google Shape;228;p24"/>
            <p:cNvSpPr txBox="1"/>
            <p:nvPr/>
          </p:nvSpPr>
          <p:spPr>
            <a:xfrm>
              <a:off x="0" y="-47625"/>
              <a:ext cx="2542100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400</a:t>
              </a:r>
              <a:endParaRPr sz="900"/>
            </a:p>
          </p:txBody>
        </p:sp>
      </p:grpSp>
      <p:grpSp>
        <p:nvGrpSpPr>
          <p:cNvPr id="229" name="Google Shape;229;p24"/>
          <p:cNvGrpSpPr/>
          <p:nvPr/>
        </p:nvGrpSpPr>
        <p:grpSpPr>
          <a:xfrm>
            <a:off x="819611" y="3672165"/>
            <a:ext cx="1281128" cy="1104001"/>
            <a:chOff x="0" y="-47625"/>
            <a:chExt cx="2561588" cy="2207495"/>
          </a:xfrm>
        </p:grpSpPr>
        <p:sp>
          <p:nvSpPr>
            <p:cNvPr id="230" name="Google Shape;230;p24"/>
            <p:cNvSpPr/>
            <p:nvPr/>
          </p:nvSpPr>
          <p:spPr>
            <a:xfrm>
              <a:off x="0" y="0"/>
              <a:ext cx="2561588" cy="2159870"/>
            </a:xfrm>
            <a:custGeom>
              <a:rect b="b" l="l" r="r" t="t"/>
              <a:pathLst>
                <a:path extrusionOk="0" h="2159870" w="2561588">
                  <a:moveTo>
                    <a:pt x="0" y="0"/>
                  </a:moveTo>
                  <a:lnTo>
                    <a:pt x="2561588" y="0"/>
                  </a:lnTo>
                  <a:lnTo>
                    <a:pt x="2561588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1" name="Google Shape;231;p24"/>
            <p:cNvSpPr txBox="1"/>
            <p:nvPr/>
          </p:nvSpPr>
          <p:spPr>
            <a:xfrm>
              <a:off x="0" y="-47625"/>
              <a:ext cx="2561588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Difficulty</a:t>
              </a:r>
              <a:endParaRPr sz="900"/>
            </a:p>
          </p:txBody>
        </p:sp>
      </p:grpSp>
      <p:grpSp>
        <p:nvGrpSpPr>
          <p:cNvPr id="232" name="Google Shape;232;p24"/>
          <p:cNvGrpSpPr/>
          <p:nvPr/>
        </p:nvGrpSpPr>
        <p:grpSpPr>
          <a:xfrm>
            <a:off x="1967107" y="3672166"/>
            <a:ext cx="1303675" cy="1104001"/>
            <a:chOff x="0" y="-47625"/>
            <a:chExt cx="2606672" cy="2207495"/>
          </a:xfrm>
        </p:grpSpPr>
        <p:sp>
          <p:nvSpPr>
            <p:cNvPr id="233" name="Google Shape;233;p24"/>
            <p:cNvSpPr/>
            <p:nvPr/>
          </p:nvSpPr>
          <p:spPr>
            <a:xfrm>
              <a:off x="0" y="0"/>
              <a:ext cx="2606672" cy="2159870"/>
            </a:xfrm>
            <a:custGeom>
              <a:rect b="b" l="l" r="r" t="t"/>
              <a:pathLst>
                <a:path extrusionOk="0" h="2159870" w="2606672">
                  <a:moveTo>
                    <a:pt x="0" y="0"/>
                  </a:moveTo>
                  <a:lnTo>
                    <a:pt x="2606672" y="0"/>
                  </a:lnTo>
                  <a:lnTo>
                    <a:pt x="2606672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4" name="Google Shape;234;p24"/>
            <p:cNvSpPr txBox="1"/>
            <p:nvPr/>
          </p:nvSpPr>
          <p:spPr>
            <a:xfrm>
              <a:off x="0" y="-47625"/>
              <a:ext cx="2606672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easy</a:t>
              </a:r>
              <a:endParaRPr sz="900"/>
            </a:p>
          </p:txBody>
        </p:sp>
      </p:grpSp>
      <p:grpSp>
        <p:nvGrpSpPr>
          <p:cNvPr id="235" name="Google Shape;235;p24"/>
          <p:cNvGrpSpPr/>
          <p:nvPr/>
        </p:nvGrpSpPr>
        <p:grpSpPr>
          <a:xfrm>
            <a:off x="3270782" y="3695984"/>
            <a:ext cx="1271381" cy="1080183"/>
            <a:chOff x="0" y="0"/>
            <a:chExt cx="2542100" cy="2159870"/>
          </a:xfrm>
        </p:grpSpPr>
        <p:sp>
          <p:nvSpPr>
            <p:cNvPr id="236" name="Google Shape;236;p24"/>
            <p:cNvSpPr/>
            <p:nvPr/>
          </p:nvSpPr>
          <p:spPr>
            <a:xfrm>
              <a:off x="0" y="0"/>
              <a:ext cx="2542100" cy="2159870"/>
            </a:xfrm>
            <a:custGeom>
              <a:rect b="b" l="l" r="r" t="t"/>
              <a:pathLst>
                <a:path extrusionOk="0" h="2159870" w="2542100">
                  <a:moveTo>
                    <a:pt x="0" y="0"/>
                  </a:moveTo>
                  <a:lnTo>
                    <a:pt x="2542100" y="0"/>
                  </a:lnTo>
                  <a:lnTo>
                    <a:pt x="254210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7" name="Google Shape;237;p24"/>
            <p:cNvSpPr txBox="1"/>
            <p:nvPr/>
          </p:nvSpPr>
          <p:spPr>
            <a:xfrm>
              <a:off x="0" y="0"/>
              <a:ext cx="2542100" cy="215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hard</a:t>
              </a:r>
              <a:endParaRPr sz="900"/>
            </a:p>
          </p:txBody>
        </p:sp>
      </p:grpSp>
      <p:grpSp>
        <p:nvGrpSpPr>
          <p:cNvPr id="238" name="Google Shape;238;p24"/>
          <p:cNvGrpSpPr/>
          <p:nvPr/>
        </p:nvGrpSpPr>
        <p:grpSpPr>
          <a:xfrm>
            <a:off x="819611" y="4752348"/>
            <a:ext cx="1281128" cy="1104001"/>
            <a:chOff x="0" y="-47625"/>
            <a:chExt cx="2561588" cy="2207495"/>
          </a:xfrm>
        </p:grpSpPr>
        <p:sp>
          <p:nvSpPr>
            <p:cNvPr id="239" name="Google Shape;239;p24"/>
            <p:cNvSpPr/>
            <p:nvPr/>
          </p:nvSpPr>
          <p:spPr>
            <a:xfrm>
              <a:off x="0" y="0"/>
              <a:ext cx="2561588" cy="2159870"/>
            </a:xfrm>
            <a:custGeom>
              <a:rect b="b" l="l" r="r" t="t"/>
              <a:pathLst>
                <a:path extrusionOk="0" h="2159870" w="2561588">
                  <a:moveTo>
                    <a:pt x="0" y="0"/>
                  </a:moveTo>
                  <a:lnTo>
                    <a:pt x="2561588" y="0"/>
                  </a:lnTo>
                  <a:lnTo>
                    <a:pt x="2561588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0" name="Google Shape;240;p24"/>
            <p:cNvSpPr txBox="1"/>
            <p:nvPr/>
          </p:nvSpPr>
          <p:spPr>
            <a:xfrm>
              <a:off x="0" y="-47625"/>
              <a:ext cx="2561588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Used for</a:t>
              </a:r>
              <a:endParaRPr sz="900"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1967107" y="4752348"/>
            <a:ext cx="1303675" cy="1104001"/>
            <a:chOff x="0" y="-47625"/>
            <a:chExt cx="2606672" cy="2207495"/>
          </a:xfrm>
        </p:grpSpPr>
        <p:sp>
          <p:nvSpPr>
            <p:cNvPr id="242" name="Google Shape;242;p24"/>
            <p:cNvSpPr/>
            <p:nvPr/>
          </p:nvSpPr>
          <p:spPr>
            <a:xfrm>
              <a:off x="0" y="0"/>
              <a:ext cx="2606672" cy="2159870"/>
            </a:xfrm>
            <a:custGeom>
              <a:rect b="b" l="l" r="r" t="t"/>
              <a:pathLst>
                <a:path extrusionOk="0" h="2159870" w="2606672">
                  <a:moveTo>
                    <a:pt x="0" y="0"/>
                  </a:moveTo>
                  <a:lnTo>
                    <a:pt x="2606672" y="0"/>
                  </a:lnTo>
                  <a:lnTo>
                    <a:pt x="2606672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3" name="Google Shape;243;p24"/>
            <p:cNvSpPr txBox="1"/>
            <p:nvPr/>
          </p:nvSpPr>
          <p:spPr>
            <a:xfrm>
              <a:off x="0" y="-47625"/>
              <a:ext cx="2606672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Model-Training</a:t>
              </a:r>
              <a:endParaRPr sz="900"/>
            </a:p>
          </p:txBody>
        </p:sp>
      </p:grpSp>
      <p:grpSp>
        <p:nvGrpSpPr>
          <p:cNvPr id="244" name="Google Shape;244;p24"/>
          <p:cNvGrpSpPr/>
          <p:nvPr/>
        </p:nvGrpSpPr>
        <p:grpSpPr>
          <a:xfrm>
            <a:off x="3270782" y="4752348"/>
            <a:ext cx="1271381" cy="1104001"/>
            <a:chOff x="0" y="-47625"/>
            <a:chExt cx="2542100" cy="2207495"/>
          </a:xfrm>
        </p:grpSpPr>
        <p:sp>
          <p:nvSpPr>
            <p:cNvPr id="245" name="Google Shape;245;p24"/>
            <p:cNvSpPr/>
            <p:nvPr/>
          </p:nvSpPr>
          <p:spPr>
            <a:xfrm>
              <a:off x="0" y="0"/>
              <a:ext cx="2542100" cy="2159870"/>
            </a:xfrm>
            <a:custGeom>
              <a:rect b="b" l="l" r="r" t="t"/>
              <a:pathLst>
                <a:path extrusionOk="0" h="2159870" w="2542100">
                  <a:moveTo>
                    <a:pt x="0" y="0"/>
                  </a:moveTo>
                  <a:lnTo>
                    <a:pt x="2542100" y="0"/>
                  </a:lnTo>
                  <a:lnTo>
                    <a:pt x="254210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24"/>
            <p:cNvSpPr txBox="1"/>
            <p:nvPr/>
          </p:nvSpPr>
          <p:spPr>
            <a:xfrm>
              <a:off x="0" y="-47625"/>
              <a:ext cx="2542100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Public Leaderboard</a:t>
              </a:r>
              <a:endParaRPr sz="900"/>
            </a:p>
          </p:txBody>
        </p:sp>
      </p:grpSp>
      <p:grpSp>
        <p:nvGrpSpPr>
          <p:cNvPr id="247" name="Google Shape;247;p24"/>
          <p:cNvGrpSpPr/>
          <p:nvPr/>
        </p:nvGrpSpPr>
        <p:grpSpPr>
          <a:xfrm>
            <a:off x="4542164" y="1527319"/>
            <a:ext cx="1311181" cy="1088482"/>
            <a:chOff x="0" y="-47625"/>
            <a:chExt cx="2621680" cy="2176465"/>
          </a:xfrm>
        </p:grpSpPr>
        <p:sp>
          <p:nvSpPr>
            <p:cNvPr id="248" name="Google Shape;248;p24"/>
            <p:cNvSpPr/>
            <p:nvPr/>
          </p:nvSpPr>
          <p:spPr>
            <a:xfrm>
              <a:off x="0" y="0"/>
              <a:ext cx="2621680" cy="2128840"/>
            </a:xfrm>
            <a:custGeom>
              <a:rect b="b" l="l" r="r" t="t"/>
              <a:pathLst>
                <a:path extrusionOk="0" h="2128840" w="2621680">
                  <a:moveTo>
                    <a:pt x="0" y="0"/>
                  </a:moveTo>
                  <a:lnTo>
                    <a:pt x="2621680" y="0"/>
                  </a:lnTo>
                  <a:lnTo>
                    <a:pt x="2621680" y="2128840"/>
                  </a:lnTo>
                  <a:lnTo>
                    <a:pt x="0" y="2128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9" name="Google Shape;249;p24"/>
            <p:cNvSpPr txBox="1"/>
            <p:nvPr/>
          </p:nvSpPr>
          <p:spPr>
            <a:xfrm>
              <a:off x="0" y="-47625"/>
              <a:ext cx="2621680" cy="2176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Private Evaluation</a:t>
              </a:r>
              <a:endParaRPr sz="900"/>
            </a:p>
          </p:txBody>
        </p:sp>
      </p:grpSp>
      <p:grpSp>
        <p:nvGrpSpPr>
          <p:cNvPr id="250" name="Google Shape;250;p24"/>
          <p:cNvGrpSpPr/>
          <p:nvPr/>
        </p:nvGrpSpPr>
        <p:grpSpPr>
          <a:xfrm>
            <a:off x="4542164" y="2591983"/>
            <a:ext cx="1311181" cy="1104001"/>
            <a:chOff x="0" y="-47625"/>
            <a:chExt cx="2621680" cy="2207495"/>
          </a:xfrm>
        </p:grpSpPr>
        <p:sp>
          <p:nvSpPr>
            <p:cNvPr id="251" name="Google Shape;251;p24"/>
            <p:cNvSpPr/>
            <p:nvPr/>
          </p:nvSpPr>
          <p:spPr>
            <a:xfrm>
              <a:off x="0" y="0"/>
              <a:ext cx="2621680" cy="2159870"/>
            </a:xfrm>
            <a:custGeom>
              <a:rect b="b" l="l" r="r" t="t"/>
              <a:pathLst>
                <a:path extrusionOk="0" h="2159870" w="2621680">
                  <a:moveTo>
                    <a:pt x="0" y="0"/>
                  </a:moveTo>
                  <a:lnTo>
                    <a:pt x="2621680" y="0"/>
                  </a:lnTo>
                  <a:lnTo>
                    <a:pt x="262168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2" name="Google Shape;252;p24"/>
            <p:cNvSpPr txBox="1"/>
            <p:nvPr/>
          </p:nvSpPr>
          <p:spPr>
            <a:xfrm>
              <a:off x="0" y="-47625"/>
              <a:ext cx="2621680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900"/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4542164" y="3695984"/>
            <a:ext cx="1311181" cy="1080183"/>
            <a:chOff x="0" y="0"/>
            <a:chExt cx="2621680" cy="2159870"/>
          </a:xfrm>
        </p:grpSpPr>
        <p:sp>
          <p:nvSpPr>
            <p:cNvPr id="254" name="Google Shape;254;p24"/>
            <p:cNvSpPr/>
            <p:nvPr/>
          </p:nvSpPr>
          <p:spPr>
            <a:xfrm>
              <a:off x="0" y="0"/>
              <a:ext cx="2621680" cy="2159870"/>
            </a:xfrm>
            <a:custGeom>
              <a:rect b="b" l="l" r="r" t="t"/>
              <a:pathLst>
                <a:path extrusionOk="0" h="2159870" w="2621680">
                  <a:moveTo>
                    <a:pt x="0" y="0"/>
                  </a:moveTo>
                  <a:lnTo>
                    <a:pt x="2621680" y="0"/>
                  </a:lnTo>
                  <a:lnTo>
                    <a:pt x="262168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5" name="Google Shape;255;p24"/>
            <p:cNvSpPr txBox="1"/>
            <p:nvPr/>
          </p:nvSpPr>
          <p:spPr>
            <a:xfrm>
              <a:off x="0" y="0"/>
              <a:ext cx="2621680" cy="215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hard</a:t>
              </a:r>
              <a:endParaRPr sz="900"/>
            </a:p>
          </p:txBody>
        </p:sp>
      </p:grpSp>
      <p:grpSp>
        <p:nvGrpSpPr>
          <p:cNvPr id="256" name="Google Shape;256;p24"/>
          <p:cNvGrpSpPr/>
          <p:nvPr/>
        </p:nvGrpSpPr>
        <p:grpSpPr>
          <a:xfrm>
            <a:off x="4542164" y="4752348"/>
            <a:ext cx="1311181" cy="1104001"/>
            <a:chOff x="0" y="-47625"/>
            <a:chExt cx="2621680" cy="2207495"/>
          </a:xfrm>
        </p:grpSpPr>
        <p:sp>
          <p:nvSpPr>
            <p:cNvPr id="257" name="Google Shape;257;p24"/>
            <p:cNvSpPr/>
            <p:nvPr/>
          </p:nvSpPr>
          <p:spPr>
            <a:xfrm>
              <a:off x="0" y="0"/>
              <a:ext cx="2621680" cy="2159870"/>
            </a:xfrm>
            <a:custGeom>
              <a:rect b="b" l="l" r="r" t="t"/>
              <a:pathLst>
                <a:path extrusionOk="0" h="2159870" w="2621680">
                  <a:moveTo>
                    <a:pt x="0" y="0"/>
                  </a:moveTo>
                  <a:lnTo>
                    <a:pt x="2621680" y="0"/>
                  </a:lnTo>
                  <a:lnTo>
                    <a:pt x="2621680" y="2159870"/>
                  </a:lnTo>
                  <a:lnTo>
                    <a:pt x="0" y="2159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8" name="Google Shape;258;p24"/>
            <p:cNvSpPr txBox="1"/>
            <p:nvPr/>
          </p:nvSpPr>
          <p:spPr>
            <a:xfrm>
              <a:off x="0" y="-47625"/>
              <a:ext cx="2621680" cy="220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Final Scoreboard</a:t>
              </a:r>
              <a:endParaRPr sz="900"/>
            </a:p>
          </p:txBody>
        </p:sp>
      </p:grpSp>
      <p:sp>
        <p:nvSpPr>
          <p:cNvPr descr="Screenshot 2025-01-13 at 17.25.35.png" id="259" name="Google Shape;259;p24"/>
          <p:cNvSpPr/>
          <p:nvPr/>
        </p:nvSpPr>
        <p:spPr>
          <a:xfrm>
            <a:off x="6240357" y="1992513"/>
            <a:ext cx="5548370" cy="3881359"/>
          </a:xfrm>
          <a:custGeom>
            <a:rect b="b" l="l" r="r" t="t"/>
            <a:pathLst>
              <a:path extrusionOk="0" h="5820701" w="8320388">
                <a:moveTo>
                  <a:pt x="0" y="0"/>
                </a:moveTo>
                <a:lnTo>
                  <a:pt x="8320387" y="0"/>
                </a:lnTo>
                <a:lnTo>
                  <a:pt x="8320387" y="5820701"/>
                </a:lnTo>
                <a:lnTo>
                  <a:pt x="0" y="5820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4633" l="1936" r="1935" t="4634"/>
            </a:stretch>
          </a:blipFill>
          <a:ln>
            <a:noFill/>
          </a:ln>
        </p:spPr>
      </p:sp>
      <p:grpSp>
        <p:nvGrpSpPr>
          <p:cNvPr id="260" name="Google Shape;260;p24"/>
          <p:cNvGrpSpPr/>
          <p:nvPr/>
        </p:nvGrpSpPr>
        <p:grpSpPr>
          <a:xfrm>
            <a:off x="7469583" y="1336825"/>
            <a:ext cx="2944207" cy="414333"/>
            <a:chOff x="0" y="-28575"/>
            <a:chExt cx="5886882" cy="828475"/>
          </a:xfrm>
        </p:grpSpPr>
        <p:sp>
          <p:nvSpPr>
            <p:cNvPr id="261" name="Google Shape;261;p24"/>
            <p:cNvSpPr/>
            <p:nvPr/>
          </p:nvSpPr>
          <p:spPr>
            <a:xfrm>
              <a:off x="0" y="0"/>
              <a:ext cx="5886882" cy="799900"/>
            </a:xfrm>
            <a:custGeom>
              <a:rect b="b" l="l" r="r" t="t"/>
              <a:pathLst>
                <a:path extrusionOk="0" h="799900" w="5886882">
                  <a:moveTo>
                    <a:pt x="0" y="0"/>
                  </a:moveTo>
                  <a:lnTo>
                    <a:pt x="5886882" y="0"/>
                  </a:lnTo>
                  <a:lnTo>
                    <a:pt x="5886882" y="799900"/>
                  </a:lnTo>
                  <a:lnTo>
                    <a:pt x="0" y="79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24"/>
            <p:cNvSpPr txBox="1"/>
            <p:nvPr/>
          </p:nvSpPr>
          <p:spPr>
            <a:xfrm>
              <a:off x="0" y="-28575"/>
              <a:ext cx="5886882" cy="828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65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9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Task example</a:t>
              </a:r>
              <a:endParaRPr sz="900"/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6786164" y="5730996"/>
            <a:ext cx="4311044" cy="142875"/>
            <a:chOff x="0" y="-19050"/>
            <a:chExt cx="8619844" cy="285684"/>
          </a:xfrm>
        </p:grpSpPr>
        <p:sp>
          <p:nvSpPr>
            <p:cNvPr id="264" name="Google Shape;264;p24"/>
            <p:cNvSpPr/>
            <p:nvPr/>
          </p:nvSpPr>
          <p:spPr>
            <a:xfrm>
              <a:off x="0" y="0"/>
              <a:ext cx="8619844" cy="266634"/>
            </a:xfrm>
            <a:custGeom>
              <a:rect b="b" l="l" r="r" t="t"/>
              <a:pathLst>
                <a:path extrusionOk="0" h="266634" w="8619844">
                  <a:moveTo>
                    <a:pt x="0" y="0"/>
                  </a:moveTo>
                  <a:lnTo>
                    <a:pt x="8619844" y="0"/>
                  </a:lnTo>
                  <a:lnTo>
                    <a:pt x="8619844" y="266634"/>
                  </a:lnTo>
                  <a:lnTo>
                    <a:pt x="0" y="266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5" name="Google Shape;265;p24"/>
            <p:cNvSpPr txBox="1"/>
            <p:nvPr/>
          </p:nvSpPr>
          <p:spPr>
            <a:xfrm>
              <a:off x="0" y="-19050"/>
              <a:ext cx="8619844" cy="285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8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https://arcprize.org</a:t>
              </a:r>
              <a:endParaRPr sz="900"/>
            </a:p>
          </p:txBody>
        </p:sp>
      </p:grpSp>
      <p:sp>
        <p:nvSpPr>
          <p:cNvPr id="266" name="Google Shape;266;p24"/>
          <p:cNvSpPr txBox="1"/>
          <p:nvPr/>
        </p:nvSpPr>
        <p:spPr>
          <a:xfrm>
            <a:off x="685979" y="660232"/>
            <a:ext cx="1271381" cy="323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900"/>
          </a:p>
        </p:txBody>
      </p:sp>
      <p:sp>
        <p:nvSpPr>
          <p:cNvPr id="267" name="Google Shape;267;p24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0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0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0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80" name="Google Shape;6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" y="1204"/>
            <a:ext cx="12072150" cy="679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type="title"/>
          </p:nvPr>
        </p:nvSpPr>
        <p:spPr>
          <a:xfrm>
            <a:off x="125" y="-75"/>
            <a:ext cx="12195300" cy="68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HP-Tuned and Candidate Sampling Results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2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2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695" name="Google Shape;695;p6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24" y="152400"/>
            <a:ext cx="10267176" cy="58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3"/>
          <p:cNvSpPr txBox="1"/>
          <p:nvPr>
            <p:ph type="title"/>
          </p:nvPr>
        </p:nvSpPr>
        <p:spPr>
          <a:xfrm>
            <a:off x="1378800" y="612000"/>
            <a:ext cx="69696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Does HP Tuning Improve ARC Performance?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6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50" y="1327300"/>
            <a:ext cx="8139324" cy="50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/>
          <p:nvPr>
            <p:ph type="title"/>
          </p:nvPr>
        </p:nvSpPr>
        <p:spPr>
          <a:xfrm>
            <a:off x="1378800" y="612000"/>
            <a:ext cx="75717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Performance of Baselines Without Reasoning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6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438" y="1457675"/>
            <a:ext cx="7592142" cy="46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Did Candidate Sampling Help?</a:t>
            </a:r>
            <a:endParaRPr/>
          </a:p>
        </p:txBody>
      </p:sp>
      <p:pic>
        <p:nvPicPr>
          <p:cNvPr id="716" name="Google Shape;716;p6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00" y="1513001"/>
            <a:ext cx="7592142" cy="46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 txBox="1"/>
          <p:nvPr>
            <p:ph type="title"/>
          </p:nvPr>
        </p:nvSpPr>
        <p:spPr>
          <a:xfrm>
            <a:off x="0" y="-4"/>
            <a:ext cx="12075600" cy="67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Common Errors Across Models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0" y="189675"/>
            <a:ext cx="8544301" cy="6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746650"/>
            <a:ext cx="8435300" cy="46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9"/>
          <p:cNvSpPr txBox="1"/>
          <p:nvPr>
            <p:ph idx="1" type="body"/>
          </p:nvPr>
        </p:nvSpPr>
        <p:spPr>
          <a:xfrm>
            <a:off x="1378800" y="2178000"/>
            <a:ext cx="6228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9"/>
          <p:cNvSpPr/>
          <p:nvPr>
            <p:ph idx="2" type="pic"/>
          </p:nvPr>
        </p:nvSpPr>
        <p:spPr>
          <a:xfrm>
            <a:off x="8082225" y="2178000"/>
            <a:ext cx="2736000" cy="3690000"/>
          </a:xfrm>
          <a:prstGeom prst="rect">
            <a:avLst/>
          </a:prstGeom>
        </p:spPr>
      </p:sp>
      <p:pic>
        <p:nvPicPr>
          <p:cNvPr id="742" name="Google Shape;742;p6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9" y="1442212"/>
            <a:ext cx="11191326" cy="45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5"/>
          <p:cNvGrpSpPr/>
          <p:nvPr/>
        </p:nvGrpSpPr>
        <p:grpSpPr>
          <a:xfrm>
            <a:off x="151258" y="509465"/>
            <a:ext cx="12192126" cy="901476"/>
            <a:chOff x="0" y="-38100"/>
            <a:chExt cx="24377904" cy="1802538"/>
          </a:xfrm>
        </p:grpSpPr>
        <p:sp>
          <p:nvSpPr>
            <p:cNvPr id="277" name="Google Shape;277;p25"/>
            <p:cNvSpPr/>
            <p:nvPr/>
          </p:nvSpPr>
          <p:spPr>
            <a:xfrm>
              <a:off x="0" y="0"/>
              <a:ext cx="24377904" cy="1764438"/>
            </a:xfrm>
            <a:custGeom>
              <a:rect b="b" l="l" r="r" t="t"/>
              <a:pathLst>
                <a:path extrusionOk="0" h="1764438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764438"/>
                  </a:lnTo>
                  <a:lnTo>
                    <a:pt x="0" y="176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8" name="Google Shape;278;p25"/>
            <p:cNvSpPr txBox="1"/>
            <p:nvPr/>
          </p:nvSpPr>
          <p:spPr>
            <a:xfrm>
              <a:off x="0" y="-38100"/>
              <a:ext cx="24377904" cy="1802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64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36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Framework conditions</a:t>
              </a:r>
              <a:endParaRPr sz="900"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0" y="1312560"/>
            <a:ext cx="12192126" cy="350254"/>
            <a:chOff x="0" y="-95250"/>
            <a:chExt cx="24377904" cy="700348"/>
          </a:xfrm>
        </p:grpSpPr>
        <p:sp>
          <p:nvSpPr>
            <p:cNvPr id="280" name="Google Shape;280;p25"/>
            <p:cNvSpPr/>
            <p:nvPr/>
          </p:nvSpPr>
          <p:spPr>
            <a:xfrm>
              <a:off x="0" y="0"/>
              <a:ext cx="24377904" cy="605098"/>
            </a:xfrm>
            <a:custGeom>
              <a:rect b="b" l="l" r="r" t="t"/>
              <a:pathLst>
                <a:path extrusionOk="0" h="605098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605098"/>
                  </a:lnTo>
                  <a:lnTo>
                    <a:pt x="0" y="605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1" name="Google Shape;281;p25"/>
            <p:cNvSpPr txBox="1"/>
            <p:nvPr/>
          </p:nvSpPr>
          <p:spPr>
            <a:xfrm>
              <a:off x="0" y="-95250"/>
              <a:ext cx="24377904" cy="700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Resource limitations and the benchmark's goal</a:t>
              </a:r>
              <a:endParaRPr sz="900"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1208921" y="1950815"/>
            <a:ext cx="1428741" cy="1428697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1621921" y="2447520"/>
            <a:ext cx="609607" cy="438141"/>
          </a:xfrm>
          <a:custGeom>
            <a:rect b="b" l="l" r="r" t="t"/>
            <a:pathLst>
              <a:path extrusionOk="0" h="657060" w="914172">
                <a:moveTo>
                  <a:pt x="0" y="0"/>
                </a:moveTo>
                <a:lnTo>
                  <a:pt x="914173" y="0"/>
                </a:lnTo>
                <a:lnTo>
                  <a:pt x="914173" y="657060"/>
                </a:lnTo>
                <a:lnTo>
                  <a:pt x="0" y="657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22" l="0" r="0" t="-723"/>
            </a:stretch>
          </a:blipFill>
          <a:ln>
            <a:noFill/>
          </a:ln>
        </p:spPr>
      </p:sp>
      <p:grpSp>
        <p:nvGrpSpPr>
          <p:cNvPr id="284" name="Google Shape;284;p25"/>
          <p:cNvGrpSpPr/>
          <p:nvPr/>
        </p:nvGrpSpPr>
        <p:grpSpPr>
          <a:xfrm>
            <a:off x="2992871" y="2295845"/>
            <a:ext cx="2263163" cy="317317"/>
            <a:chOff x="0" y="-57150"/>
            <a:chExt cx="4525148" cy="634488"/>
          </a:xfrm>
        </p:grpSpPr>
        <p:sp>
          <p:nvSpPr>
            <p:cNvPr id="285" name="Google Shape;285;p25"/>
            <p:cNvSpPr/>
            <p:nvPr/>
          </p:nvSpPr>
          <p:spPr>
            <a:xfrm>
              <a:off x="0" y="0"/>
              <a:ext cx="4525148" cy="577338"/>
            </a:xfrm>
            <a:custGeom>
              <a:rect b="b" l="l" r="r" t="t"/>
              <a:pathLst>
                <a:path extrusionOk="0" h="577338" w="4525148">
                  <a:moveTo>
                    <a:pt x="0" y="0"/>
                  </a:moveTo>
                  <a:lnTo>
                    <a:pt x="4525148" y="0"/>
                  </a:lnTo>
                  <a:lnTo>
                    <a:pt x="4525148" y="577338"/>
                  </a:lnTo>
                  <a:lnTo>
                    <a:pt x="0" y="577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6" name="Google Shape;286;p25"/>
            <p:cNvSpPr txBox="1"/>
            <p:nvPr/>
          </p:nvSpPr>
          <p:spPr>
            <a:xfrm>
              <a:off x="0" y="-57150"/>
              <a:ext cx="4525148" cy="634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No internet access</a:t>
              </a:r>
              <a:endParaRPr sz="900"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2992871" y="2575053"/>
            <a:ext cx="2263163" cy="485991"/>
            <a:chOff x="0" y="-76200"/>
            <a:chExt cx="4525148" cy="971758"/>
          </a:xfrm>
        </p:grpSpPr>
        <p:sp>
          <p:nvSpPr>
            <p:cNvPr id="288" name="Google Shape;288;p25"/>
            <p:cNvSpPr/>
            <p:nvPr/>
          </p:nvSpPr>
          <p:spPr>
            <a:xfrm>
              <a:off x="0" y="0"/>
              <a:ext cx="4525148" cy="895558"/>
            </a:xfrm>
            <a:custGeom>
              <a:rect b="b" l="l" r="r" t="t"/>
              <a:pathLst>
                <a:path extrusionOk="0" h="895558" w="4525148">
                  <a:moveTo>
                    <a:pt x="0" y="0"/>
                  </a:moveTo>
                  <a:lnTo>
                    <a:pt x="4525148" y="0"/>
                  </a:lnTo>
                  <a:lnTo>
                    <a:pt x="4525148" y="895558"/>
                  </a:lnTo>
                  <a:lnTo>
                    <a:pt x="0" y="8955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9" name="Google Shape;289;p25"/>
            <p:cNvSpPr txBox="1"/>
            <p:nvPr/>
          </p:nvSpPr>
          <p:spPr>
            <a:xfrm>
              <a:off x="0" y="-76200"/>
              <a:ext cx="4525148" cy="971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External data and pre-trained models allowed</a:t>
              </a:r>
              <a:endParaRPr sz="900"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207954" y="4198874"/>
            <a:ext cx="1428741" cy="1428697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1604213" y="4595120"/>
            <a:ext cx="638181" cy="638162"/>
          </a:xfrm>
          <a:custGeom>
            <a:rect b="b" l="l" r="r" t="t"/>
            <a:pathLst>
              <a:path extrusionOk="0" h="957023" w="957022">
                <a:moveTo>
                  <a:pt x="0" y="0"/>
                </a:moveTo>
                <a:lnTo>
                  <a:pt x="957022" y="0"/>
                </a:lnTo>
                <a:lnTo>
                  <a:pt x="957022" y="957023"/>
                </a:lnTo>
                <a:lnTo>
                  <a:pt x="0" y="957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2" name="Google Shape;292;p25"/>
          <p:cNvGrpSpPr/>
          <p:nvPr/>
        </p:nvGrpSpPr>
        <p:grpSpPr>
          <a:xfrm>
            <a:off x="2888094" y="4476648"/>
            <a:ext cx="2472716" cy="317317"/>
            <a:chOff x="0" y="-57150"/>
            <a:chExt cx="4944144" cy="634488"/>
          </a:xfrm>
        </p:grpSpPr>
        <p:sp>
          <p:nvSpPr>
            <p:cNvPr id="293" name="Google Shape;293;p25"/>
            <p:cNvSpPr/>
            <p:nvPr/>
          </p:nvSpPr>
          <p:spPr>
            <a:xfrm>
              <a:off x="0" y="0"/>
              <a:ext cx="4944144" cy="577338"/>
            </a:xfrm>
            <a:custGeom>
              <a:rect b="b" l="l" r="r" t="t"/>
              <a:pathLst>
                <a:path extrusionOk="0" h="577338" w="4944144">
                  <a:moveTo>
                    <a:pt x="0" y="0"/>
                  </a:moveTo>
                  <a:lnTo>
                    <a:pt x="4944144" y="0"/>
                  </a:lnTo>
                  <a:lnTo>
                    <a:pt x="4944144" y="577338"/>
                  </a:lnTo>
                  <a:lnTo>
                    <a:pt x="0" y="577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4" name="Google Shape;294;p25"/>
            <p:cNvSpPr txBox="1"/>
            <p:nvPr/>
          </p:nvSpPr>
          <p:spPr>
            <a:xfrm>
              <a:off x="0" y="-57150"/>
              <a:ext cx="4944144" cy="634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CPU and GPU run-time</a:t>
              </a:r>
              <a:endParaRPr sz="900"/>
            </a:p>
          </p:txBody>
        </p:sp>
      </p:grpSp>
      <p:grpSp>
        <p:nvGrpSpPr>
          <p:cNvPr id="295" name="Google Shape;295;p25"/>
          <p:cNvGrpSpPr/>
          <p:nvPr/>
        </p:nvGrpSpPr>
        <p:grpSpPr>
          <a:xfrm>
            <a:off x="2888094" y="4782184"/>
            <a:ext cx="2472716" cy="276393"/>
            <a:chOff x="0" y="-76200"/>
            <a:chExt cx="4944144" cy="552658"/>
          </a:xfrm>
        </p:grpSpPr>
        <p:sp>
          <p:nvSpPr>
            <p:cNvPr id="296" name="Google Shape;296;p25"/>
            <p:cNvSpPr/>
            <p:nvPr/>
          </p:nvSpPr>
          <p:spPr>
            <a:xfrm>
              <a:off x="0" y="0"/>
              <a:ext cx="4944144" cy="476458"/>
            </a:xfrm>
            <a:custGeom>
              <a:rect b="b" l="l" r="r" t="t"/>
              <a:pathLst>
                <a:path extrusionOk="0" h="476458" w="4944144">
                  <a:moveTo>
                    <a:pt x="0" y="0"/>
                  </a:moveTo>
                  <a:lnTo>
                    <a:pt x="4944144" y="0"/>
                  </a:lnTo>
                  <a:lnTo>
                    <a:pt x="4944144" y="476458"/>
                  </a:lnTo>
                  <a:lnTo>
                    <a:pt x="0" y="476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7" name="Google Shape;297;p25"/>
            <p:cNvSpPr txBox="1"/>
            <p:nvPr/>
          </p:nvSpPr>
          <p:spPr>
            <a:xfrm>
              <a:off x="0" y="-76200"/>
              <a:ext cx="4944144" cy="552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CPU &lt;= 12 hours run-time</a:t>
              </a:r>
              <a:endParaRPr sz="900"/>
            </a:p>
          </p:txBody>
        </p:sp>
      </p:grpSp>
      <p:grpSp>
        <p:nvGrpSpPr>
          <p:cNvPr id="298" name="Google Shape;298;p25"/>
          <p:cNvGrpSpPr/>
          <p:nvPr/>
        </p:nvGrpSpPr>
        <p:grpSpPr>
          <a:xfrm>
            <a:off x="2888094" y="5075517"/>
            <a:ext cx="2472716" cy="276393"/>
            <a:chOff x="0" y="-76200"/>
            <a:chExt cx="4944144" cy="552658"/>
          </a:xfrm>
        </p:grpSpPr>
        <p:sp>
          <p:nvSpPr>
            <p:cNvPr id="299" name="Google Shape;299;p25"/>
            <p:cNvSpPr/>
            <p:nvPr/>
          </p:nvSpPr>
          <p:spPr>
            <a:xfrm>
              <a:off x="0" y="0"/>
              <a:ext cx="4944144" cy="476458"/>
            </a:xfrm>
            <a:custGeom>
              <a:rect b="b" l="l" r="r" t="t"/>
              <a:pathLst>
                <a:path extrusionOk="0" h="476458" w="4944144">
                  <a:moveTo>
                    <a:pt x="0" y="0"/>
                  </a:moveTo>
                  <a:lnTo>
                    <a:pt x="4944144" y="0"/>
                  </a:lnTo>
                  <a:lnTo>
                    <a:pt x="4944144" y="476458"/>
                  </a:lnTo>
                  <a:lnTo>
                    <a:pt x="0" y="476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0" name="Google Shape;300;p25"/>
            <p:cNvSpPr txBox="1"/>
            <p:nvPr/>
          </p:nvSpPr>
          <p:spPr>
            <a:xfrm>
              <a:off x="0" y="-76200"/>
              <a:ext cx="4944144" cy="552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GPU &lt;= 12 hours run-time</a:t>
              </a:r>
              <a:endParaRPr sz="900"/>
            </a:p>
          </p:txBody>
        </p:sp>
      </p:grpSp>
      <p:sp>
        <p:nvSpPr>
          <p:cNvPr id="301" name="Google Shape;301;p25"/>
          <p:cNvSpPr/>
          <p:nvPr/>
        </p:nvSpPr>
        <p:spPr>
          <a:xfrm>
            <a:off x="6415569" y="1952230"/>
            <a:ext cx="1428741" cy="1428697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6845315" y="2373590"/>
            <a:ext cx="581031" cy="581013"/>
          </a:xfrm>
          <a:custGeom>
            <a:rect b="b" l="l" r="r" t="t"/>
            <a:pathLst>
              <a:path extrusionOk="0" h="871320" w="871320">
                <a:moveTo>
                  <a:pt x="0" y="0"/>
                </a:moveTo>
                <a:lnTo>
                  <a:pt x="871320" y="0"/>
                </a:lnTo>
                <a:lnTo>
                  <a:pt x="871320" y="871320"/>
                </a:lnTo>
                <a:lnTo>
                  <a:pt x="0" y="871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3" name="Google Shape;303;p25"/>
          <p:cNvGrpSpPr/>
          <p:nvPr/>
        </p:nvGrpSpPr>
        <p:grpSpPr>
          <a:xfrm>
            <a:off x="8200027" y="2358526"/>
            <a:ext cx="2587970" cy="317317"/>
            <a:chOff x="0" y="-57150"/>
            <a:chExt cx="5174592" cy="634488"/>
          </a:xfrm>
        </p:grpSpPr>
        <p:sp>
          <p:nvSpPr>
            <p:cNvPr id="304" name="Google Shape;304;p25"/>
            <p:cNvSpPr/>
            <p:nvPr/>
          </p:nvSpPr>
          <p:spPr>
            <a:xfrm>
              <a:off x="0" y="0"/>
              <a:ext cx="5174592" cy="577338"/>
            </a:xfrm>
            <a:custGeom>
              <a:rect b="b" l="l" r="r" t="t"/>
              <a:pathLst>
                <a:path extrusionOk="0" h="577338" w="5174592">
                  <a:moveTo>
                    <a:pt x="0" y="0"/>
                  </a:moveTo>
                  <a:lnTo>
                    <a:pt x="5174592" y="0"/>
                  </a:lnTo>
                  <a:lnTo>
                    <a:pt x="5174592" y="577338"/>
                  </a:lnTo>
                  <a:lnTo>
                    <a:pt x="0" y="577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5" name="Google Shape;305;p25"/>
            <p:cNvSpPr txBox="1"/>
            <p:nvPr/>
          </p:nvSpPr>
          <p:spPr>
            <a:xfrm>
              <a:off x="0" y="-57150"/>
              <a:ext cx="5174592" cy="634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Maximal code run-time</a:t>
              </a:r>
              <a:endParaRPr sz="9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8200027" y="2664063"/>
            <a:ext cx="2587970" cy="276393"/>
            <a:chOff x="0" y="-76200"/>
            <a:chExt cx="5174592" cy="552658"/>
          </a:xfrm>
        </p:grpSpPr>
        <p:sp>
          <p:nvSpPr>
            <p:cNvPr id="307" name="Google Shape;307;p25"/>
            <p:cNvSpPr/>
            <p:nvPr/>
          </p:nvSpPr>
          <p:spPr>
            <a:xfrm>
              <a:off x="0" y="0"/>
              <a:ext cx="5174592" cy="476458"/>
            </a:xfrm>
            <a:custGeom>
              <a:rect b="b" l="l" r="r" t="t"/>
              <a:pathLst>
                <a:path extrusionOk="0" h="476458" w="5174592">
                  <a:moveTo>
                    <a:pt x="0" y="0"/>
                  </a:moveTo>
                  <a:lnTo>
                    <a:pt x="5174592" y="0"/>
                  </a:lnTo>
                  <a:lnTo>
                    <a:pt x="5174592" y="476458"/>
                  </a:lnTo>
                  <a:lnTo>
                    <a:pt x="0" y="476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8" name="Google Shape;308;p25"/>
            <p:cNvSpPr txBox="1"/>
            <p:nvPr/>
          </p:nvSpPr>
          <p:spPr>
            <a:xfrm>
              <a:off x="0" y="-76200"/>
              <a:ext cx="5174592" cy="552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 hours</a:t>
              </a:r>
              <a:endParaRPr sz="900"/>
            </a:p>
          </p:txBody>
        </p:sp>
      </p:grpSp>
      <p:sp>
        <p:nvSpPr>
          <p:cNvPr id="309" name="Google Shape;309;p25"/>
          <p:cNvSpPr/>
          <p:nvPr/>
        </p:nvSpPr>
        <p:spPr>
          <a:xfrm>
            <a:off x="6415569" y="4019464"/>
            <a:ext cx="1428741" cy="1428697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6836942" y="4373854"/>
            <a:ext cx="600081" cy="714360"/>
          </a:xfrm>
          <a:custGeom>
            <a:rect b="b" l="l" r="r" t="t"/>
            <a:pathLst>
              <a:path extrusionOk="0" h="1071294" w="899887">
                <a:moveTo>
                  <a:pt x="0" y="0"/>
                </a:moveTo>
                <a:lnTo>
                  <a:pt x="899887" y="0"/>
                </a:lnTo>
                <a:lnTo>
                  <a:pt x="899887" y="1071294"/>
                </a:lnTo>
                <a:lnTo>
                  <a:pt x="0" y="1071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67" r="-566" t="0"/>
            </a:stretch>
          </a:blipFill>
          <a:ln>
            <a:noFill/>
          </a:ln>
        </p:spPr>
      </p:sp>
      <p:grpSp>
        <p:nvGrpSpPr>
          <p:cNvPr id="311" name="Google Shape;311;p25"/>
          <p:cNvGrpSpPr/>
          <p:nvPr/>
        </p:nvGrpSpPr>
        <p:grpSpPr>
          <a:xfrm>
            <a:off x="8200027" y="4256498"/>
            <a:ext cx="2671791" cy="317317"/>
            <a:chOff x="0" y="-57150"/>
            <a:chExt cx="5342190" cy="634488"/>
          </a:xfrm>
        </p:grpSpPr>
        <p:sp>
          <p:nvSpPr>
            <p:cNvPr id="312" name="Google Shape;312;p25"/>
            <p:cNvSpPr/>
            <p:nvPr/>
          </p:nvSpPr>
          <p:spPr>
            <a:xfrm>
              <a:off x="0" y="0"/>
              <a:ext cx="5342190" cy="577338"/>
            </a:xfrm>
            <a:custGeom>
              <a:rect b="b" l="l" r="r" t="t"/>
              <a:pathLst>
                <a:path extrusionOk="0" h="577338" w="5342190">
                  <a:moveTo>
                    <a:pt x="0" y="0"/>
                  </a:moveTo>
                  <a:lnTo>
                    <a:pt x="5342190" y="0"/>
                  </a:lnTo>
                  <a:lnTo>
                    <a:pt x="5342190" y="577338"/>
                  </a:lnTo>
                  <a:lnTo>
                    <a:pt x="0" y="577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3" name="Google Shape;313;p25"/>
            <p:cNvSpPr txBox="1"/>
            <p:nvPr/>
          </p:nvSpPr>
          <p:spPr>
            <a:xfrm>
              <a:off x="0" y="-57150"/>
              <a:ext cx="5342190" cy="634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Benchmark target</a:t>
              </a:r>
              <a:endParaRPr sz="900"/>
            </a:p>
          </p:txBody>
        </p:sp>
      </p:grpSp>
      <p:grpSp>
        <p:nvGrpSpPr>
          <p:cNvPr id="314" name="Google Shape;314;p25"/>
          <p:cNvGrpSpPr/>
          <p:nvPr/>
        </p:nvGrpSpPr>
        <p:grpSpPr>
          <a:xfrm>
            <a:off x="8200027" y="4562033"/>
            <a:ext cx="2671791" cy="276393"/>
            <a:chOff x="0" y="-76200"/>
            <a:chExt cx="5342190" cy="552658"/>
          </a:xfrm>
        </p:grpSpPr>
        <p:sp>
          <p:nvSpPr>
            <p:cNvPr id="315" name="Google Shape;315;p25"/>
            <p:cNvSpPr/>
            <p:nvPr/>
          </p:nvSpPr>
          <p:spPr>
            <a:xfrm>
              <a:off x="0" y="0"/>
              <a:ext cx="5342190" cy="476458"/>
            </a:xfrm>
            <a:custGeom>
              <a:rect b="b" l="l" r="r" t="t"/>
              <a:pathLst>
                <a:path extrusionOk="0" h="476458" w="5342190">
                  <a:moveTo>
                    <a:pt x="0" y="0"/>
                  </a:moveTo>
                  <a:lnTo>
                    <a:pt x="5342190" y="0"/>
                  </a:lnTo>
                  <a:lnTo>
                    <a:pt x="5342190" y="476458"/>
                  </a:lnTo>
                  <a:lnTo>
                    <a:pt x="0" y="476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6" name="Google Shape;316;p25"/>
            <p:cNvSpPr txBox="1"/>
            <p:nvPr/>
          </p:nvSpPr>
          <p:spPr>
            <a:xfrm>
              <a:off x="0" y="-76200"/>
              <a:ext cx="5342190" cy="552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85% on private evaluation</a:t>
              </a:r>
              <a:endParaRPr sz="900"/>
            </a:p>
          </p:txBody>
        </p:sp>
      </p:grpSp>
      <p:grpSp>
        <p:nvGrpSpPr>
          <p:cNvPr id="317" name="Google Shape;317;p25"/>
          <p:cNvGrpSpPr/>
          <p:nvPr/>
        </p:nvGrpSpPr>
        <p:grpSpPr>
          <a:xfrm>
            <a:off x="8200027" y="4855367"/>
            <a:ext cx="2671791" cy="485991"/>
            <a:chOff x="0" y="-76200"/>
            <a:chExt cx="5342190" cy="971758"/>
          </a:xfrm>
        </p:grpSpPr>
        <p:sp>
          <p:nvSpPr>
            <p:cNvPr id="318" name="Google Shape;318;p25"/>
            <p:cNvSpPr/>
            <p:nvPr/>
          </p:nvSpPr>
          <p:spPr>
            <a:xfrm>
              <a:off x="0" y="0"/>
              <a:ext cx="5342190" cy="895558"/>
            </a:xfrm>
            <a:custGeom>
              <a:rect b="b" l="l" r="r" t="t"/>
              <a:pathLst>
                <a:path extrusionOk="0" h="895558" w="5342190">
                  <a:moveTo>
                    <a:pt x="0" y="0"/>
                  </a:moveTo>
                  <a:lnTo>
                    <a:pt x="5342190" y="0"/>
                  </a:lnTo>
                  <a:lnTo>
                    <a:pt x="5342190" y="895558"/>
                  </a:lnTo>
                  <a:lnTo>
                    <a:pt x="0" y="8955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9" name="Google Shape;319;p25"/>
            <p:cNvSpPr txBox="1"/>
            <p:nvPr/>
          </p:nvSpPr>
          <p:spPr>
            <a:xfrm>
              <a:off x="0" y="-76200"/>
              <a:ext cx="5342190" cy="971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Progress towards AGI without relying on scaling</a:t>
              </a:r>
              <a:endParaRPr sz="900"/>
            </a:p>
          </p:txBody>
        </p:sp>
      </p:grpSp>
      <p:sp>
        <p:nvSpPr>
          <p:cNvPr id="320" name="Google Shape;320;p25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00" y="1020550"/>
            <a:ext cx="8384201" cy="46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1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Key Takeaways &amp; Next Steps</a:t>
            </a:r>
            <a:endParaRPr/>
          </a:p>
        </p:txBody>
      </p:sp>
      <p:sp>
        <p:nvSpPr>
          <p:cNvPr id="755" name="Google Shape;755;p71"/>
          <p:cNvSpPr txBox="1"/>
          <p:nvPr>
            <p:ph idx="1" type="body"/>
          </p:nvPr>
        </p:nvSpPr>
        <p:spPr>
          <a:xfrm>
            <a:off x="1378800" y="1949400"/>
            <a:ext cx="9445200" cy="31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-DE" sz="2000"/>
              <a:t>Explicit reasoning was crucial, without it, models performed significantly worse!</a:t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Candidate Sampling showed promise but needs better negative sampling &amp; ranking mechanisms.</a:t>
            </a:r>
            <a:endParaRPr sz="20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2000"/>
              <a:t>Combine reasoning annotations with ranking mechanisms.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OpenAI’s o3 Model</a:t>
            </a:r>
            <a:endParaRPr/>
          </a:p>
        </p:txBody>
      </p:sp>
      <p:sp>
        <p:nvSpPr>
          <p:cNvPr id="762" name="Google Shape;762;p72"/>
          <p:cNvSpPr txBox="1"/>
          <p:nvPr>
            <p:ph idx="1" type="body"/>
          </p:nvPr>
        </p:nvSpPr>
        <p:spPr>
          <a:xfrm>
            <a:off x="1378800" y="1949400"/>
            <a:ext cx="99906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Achieved 87.5% accuracy on ARC, a massive leap from earlier models (GPT-4 &lt;5%).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Designed to think before answering, unlike previous LLMs that relied on pure pattern matching.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Internal Chain-of-Thought (CoT) Search → Unlike previous LLMs, o3 iterates through solutions before selecting one.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3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What o3 Means for AGI?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3"/>
          <p:cNvSpPr txBox="1"/>
          <p:nvPr>
            <p:ph idx="1" type="body"/>
          </p:nvPr>
        </p:nvSpPr>
        <p:spPr>
          <a:xfrm>
            <a:off x="1378800" y="2178000"/>
            <a:ext cx="9366000" cy="36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o3 shows that scaling LLMs alone isn’t enough, structured reasoning bridges the gap toward AGI.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de-DE"/>
              <a:t>Proves that active reasoning (thinking before answering) is crucial for true intelligence.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4"/>
          <p:cNvSpPr txBox="1"/>
          <p:nvPr>
            <p:ph type="title"/>
          </p:nvPr>
        </p:nvSpPr>
        <p:spPr>
          <a:xfrm>
            <a:off x="0" y="-4"/>
            <a:ext cx="12289500" cy="68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Thanks for your attention!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5"/>
          <p:cNvSpPr txBox="1"/>
          <p:nvPr>
            <p:ph type="title"/>
          </p:nvPr>
        </p:nvSpPr>
        <p:spPr>
          <a:xfrm>
            <a:off x="2868700" y="2805638"/>
            <a:ext cx="6457800" cy="12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800"/>
              <a:t>Appendix</a:t>
            </a:r>
            <a:endParaRPr sz="3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6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Plots of HP-Tuning without reasonings</a:t>
            </a:r>
            <a:endParaRPr/>
          </a:p>
        </p:txBody>
      </p:sp>
      <p:pic>
        <p:nvPicPr>
          <p:cNvPr id="788" name="Google Shape;788;p76" title="Boxplot_WithoutReasoning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28" y="1179600"/>
            <a:ext cx="9000726" cy="45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7"/>
          <p:cNvSpPr txBox="1"/>
          <p:nvPr>
            <p:ph type="title"/>
          </p:nvPr>
        </p:nvSpPr>
        <p:spPr>
          <a:xfrm>
            <a:off x="1378800" y="612001"/>
            <a:ext cx="6457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Plots of HP-Tuning without reasonings</a:t>
            </a:r>
            <a:endParaRPr/>
          </a:p>
        </p:txBody>
      </p:sp>
      <p:pic>
        <p:nvPicPr>
          <p:cNvPr id="795" name="Google Shape;795;p77" title="Heatmap_WithoutReasoning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13" y="1243975"/>
            <a:ext cx="8605150" cy="51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6"/>
          <p:cNvGrpSpPr/>
          <p:nvPr/>
        </p:nvGrpSpPr>
        <p:grpSpPr>
          <a:xfrm>
            <a:off x="4602750" y="1112378"/>
            <a:ext cx="5929968" cy="572166"/>
            <a:chOff x="0" y="-38100"/>
            <a:chExt cx="11857564" cy="2765422"/>
          </a:xfrm>
        </p:grpSpPr>
        <p:sp>
          <p:nvSpPr>
            <p:cNvPr id="330" name="Google Shape;330;p26"/>
            <p:cNvSpPr/>
            <p:nvPr/>
          </p:nvSpPr>
          <p:spPr>
            <a:xfrm>
              <a:off x="0" y="0"/>
              <a:ext cx="11857564" cy="2727322"/>
            </a:xfrm>
            <a:custGeom>
              <a:rect b="b" l="l" r="r" t="t"/>
              <a:pathLst>
                <a:path extrusionOk="0" h="2727322" w="11857564">
                  <a:moveTo>
                    <a:pt x="0" y="0"/>
                  </a:moveTo>
                  <a:lnTo>
                    <a:pt x="11857564" y="0"/>
                  </a:lnTo>
                  <a:lnTo>
                    <a:pt x="11857564" y="2727322"/>
                  </a:lnTo>
                  <a:lnTo>
                    <a:pt x="0" y="2727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1" name="Google Shape;331;p26"/>
            <p:cNvSpPr txBox="1"/>
            <p:nvPr/>
          </p:nvSpPr>
          <p:spPr>
            <a:xfrm>
              <a:off x="0" y="-38100"/>
              <a:ext cx="11857564" cy="2765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64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25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Why AI models struggle with AGI</a:t>
              </a:r>
              <a:endParaRPr sz="100"/>
            </a:p>
          </p:txBody>
        </p:sp>
      </p:grpSp>
      <p:sp>
        <p:nvSpPr>
          <p:cNvPr id="332" name="Google Shape;332;p26"/>
          <p:cNvSpPr/>
          <p:nvPr/>
        </p:nvSpPr>
        <p:spPr>
          <a:xfrm>
            <a:off x="0" y="0"/>
            <a:ext cx="3907918" cy="6857860"/>
          </a:xfrm>
          <a:custGeom>
            <a:rect b="b" l="l" r="r" t="t"/>
            <a:pathLst>
              <a:path extrusionOk="0" h="13712571" w="7813802">
                <a:moveTo>
                  <a:pt x="0" y="0"/>
                </a:moveTo>
                <a:lnTo>
                  <a:pt x="7813802" y="0"/>
                </a:lnTo>
                <a:lnTo>
                  <a:pt x="7813802" y="13712571"/>
                </a:lnTo>
                <a:lnTo>
                  <a:pt x="0" y="13712571"/>
                </a:lnTo>
                <a:close/>
              </a:path>
            </a:pathLst>
          </a:custGeom>
          <a:solidFill>
            <a:srgbClr val="EFF1EB"/>
          </a:solidFill>
          <a:ln>
            <a:noFill/>
          </a:ln>
        </p:spPr>
      </p:sp>
      <p:sp>
        <p:nvSpPr>
          <p:cNvPr id="333" name="Google Shape;333;p26"/>
          <p:cNvSpPr/>
          <p:nvPr/>
        </p:nvSpPr>
        <p:spPr>
          <a:xfrm>
            <a:off x="4602756" y="1684552"/>
            <a:ext cx="721326" cy="721326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4848751" y="1896898"/>
            <a:ext cx="229686" cy="291892"/>
          </a:xfrm>
          <a:custGeom>
            <a:rect b="b" l="l" r="r" t="t"/>
            <a:pathLst>
              <a:path extrusionOk="0" h="871320" w="685629">
                <a:moveTo>
                  <a:pt x="0" y="0"/>
                </a:moveTo>
                <a:lnTo>
                  <a:pt x="685629" y="0"/>
                </a:lnTo>
                <a:lnTo>
                  <a:pt x="685629" y="871320"/>
                </a:lnTo>
                <a:lnTo>
                  <a:pt x="0" y="871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1" l="0" r="0" t="-272"/>
            </a:stretch>
          </a:blipFill>
          <a:ln>
            <a:noFill/>
          </a:ln>
        </p:spPr>
      </p:sp>
      <p:grpSp>
        <p:nvGrpSpPr>
          <p:cNvPr id="335" name="Google Shape;335;p26"/>
          <p:cNvGrpSpPr/>
          <p:nvPr/>
        </p:nvGrpSpPr>
        <p:grpSpPr>
          <a:xfrm>
            <a:off x="5389020" y="1684547"/>
            <a:ext cx="3467878" cy="317307"/>
            <a:chOff x="0" y="-57150"/>
            <a:chExt cx="6934370" cy="634488"/>
          </a:xfrm>
        </p:grpSpPr>
        <p:sp>
          <p:nvSpPr>
            <p:cNvPr id="336" name="Google Shape;336;p26"/>
            <p:cNvSpPr/>
            <p:nvPr/>
          </p:nvSpPr>
          <p:spPr>
            <a:xfrm>
              <a:off x="0" y="0"/>
              <a:ext cx="6934370" cy="577338"/>
            </a:xfrm>
            <a:custGeom>
              <a:rect b="b" l="l" r="r" t="t"/>
              <a:pathLst>
                <a:path extrusionOk="0" h="577338" w="6934370">
                  <a:moveTo>
                    <a:pt x="0" y="0"/>
                  </a:moveTo>
                  <a:lnTo>
                    <a:pt x="6934370" y="0"/>
                  </a:lnTo>
                  <a:lnTo>
                    <a:pt x="6934370" y="577338"/>
                  </a:lnTo>
                  <a:lnTo>
                    <a:pt x="0" y="577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7" name="Google Shape;337;p26"/>
            <p:cNvSpPr txBox="1"/>
            <p:nvPr/>
          </p:nvSpPr>
          <p:spPr>
            <a:xfrm>
              <a:off x="0" y="-57150"/>
              <a:ext cx="6934370" cy="634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Static Inference</a:t>
              </a:r>
              <a:endParaRPr sz="900"/>
            </a:p>
          </p:txBody>
        </p:sp>
      </p:grpSp>
      <p:grpSp>
        <p:nvGrpSpPr>
          <p:cNvPr id="338" name="Google Shape;338;p26"/>
          <p:cNvGrpSpPr/>
          <p:nvPr/>
        </p:nvGrpSpPr>
        <p:grpSpPr>
          <a:xfrm>
            <a:off x="5546643" y="2028190"/>
            <a:ext cx="5996399" cy="1109819"/>
            <a:chOff x="-33" y="0"/>
            <a:chExt cx="11990400" cy="2219194"/>
          </a:xfrm>
        </p:grpSpPr>
        <p:sp>
          <p:nvSpPr>
            <p:cNvPr id="339" name="Google Shape;339;p26"/>
            <p:cNvSpPr/>
            <p:nvPr/>
          </p:nvSpPr>
          <p:spPr>
            <a:xfrm>
              <a:off x="0" y="0"/>
              <a:ext cx="6934370" cy="2011058"/>
            </a:xfrm>
            <a:custGeom>
              <a:rect b="b" l="l" r="r" t="t"/>
              <a:pathLst>
                <a:path extrusionOk="0" h="2011058" w="6934370">
                  <a:moveTo>
                    <a:pt x="0" y="0"/>
                  </a:moveTo>
                  <a:lnTo>
                    <a:pt x="6934370" y="0"/>
                  </a:lnTo>
                  <a:lnTo>
                    <a:pt x="6934370" y="2011058"/>
                  </a:lnTo>
                  <a:lnTo>
                    <a:pt x="0" y="2011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0" name="Google Shape;340;p26"/>
            <p:cNvSpPr txBox="1"/>
            <p:nvPr/>
          </p:nvSpPr>
          <p:spPr>
            <a:xfrm>
              <a:off x="-33" y="131794"/>
              <a:ext cx="11990400" cy="20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048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•"/>
              </a:pPr>
              <a:r>
                <a:rPr lang="de-DE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LLMs are trained once on a vast dataset, and once training is complete, they do not update their knowledge dynamically </a:t>
              </a:r>
              <a:endPara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•"/>
              </a:pPr>
              <a:r>
                <a:rPr lang="de-DE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During inference, they rely on the parameters learned during training.</a:t>
              </a:r>
              <a:endPara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•"/>
              </a:pPr>
              <a:r>
                <a:rPr lang="de-DE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They struggle to adapt to </a:t>
              </a:r>
              <a:r>
                <a:rPr b="1" lang="de-DE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unseen problems</a:t>
              </a:r>
              <a:r>
                <a:rPr lang="de-DE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or rapidly changing environments.</a:t>
              </a:r>
              <a:endPara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6"/>
          <p:cNvSpPr/>
          <p:nvPr/>
        </p:nvSpPr>
        <p:spPr>
          <a:xfrm>
            <a:off x="4602929" y="4058687"/>
            <a:ext cx="721326" cy="721326"/>
          </a:xfrm>
          <a:custGeom>
            <a:rect b="b" l="l" r="r" t="t"/>
            <a:pathLst>
              <a:path extrusionOk="0" h="2856738" w="2856738">
                <a:moveTo>
                  <a:pt x="0" y="1428369"/>
                </a:moveTo>
                <a:cubicBezTo>
                  <a:pt x="0" y="639572"/>
                  <a:pt x="639572" y="0"/>
                  <a:pt x="1428369" y="0"/>
                </a:cubicBezTo>
                <a:cubicBezTo>
                  <a:pt x="2217166" y="0"/>
                  <a:pt x="2856738" y="639572"/>
                  <a:pt x="2856738" y="1428369"/>
                </a:cubicBezTo>
                <a:cubicBezTo>
                  <a:pt x="2856738" y="2217166"/>
                  <a:pt x="2217293" y="2856738"/>
                  <a:pt x="1428369" y="2856738"/>
                </a:cubicBezTo>
                <a:cubicBezTo>
                  <a:pt x="639445" y="2856738"/>
                  <a:pt x="0" y="2217293"/>
                  <a:pt x="0" y="1428369"/>
                </a:cubicBezTo>
                <a:close/>
              </a:path>
            </a:pathLst>
          </a:custGeom>
          <a:solidFill>
            <a:srgbClr val="003056"/>
          </a:solid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2" name="Google Shape;342;p26"/>
          <p:cNvSpPr/>
          <p:nvPr/>
        </p:nvSpPr>
        <p:spPr>
          <a:xfrm>
            <a:off x="4815892" y="4241042"/>
            <a:ext cx="298891" cy="358883"/>
          </a:xfrm>
          <a:custGeom>
            <a:rect b="b" l="l" r="r" t="t"/>
            <a:pathLst>
              <a:path extrusionOk="0" h="1071294" w="885603">
                <a:moveTo>
                  <a:pt x="0" y="0"/>
                </a:moveTo>
                <a:lnTo>
                  <a:pt x="885603" y="0"/>
                </a:lnTo>
                <a:lnTo>
                  <a:pt x="885603" y="1071294"/>
                </a:lnTo>
                <a:lnTo>
                  <a:pt x="0" y="1071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21" l="0" r="0" t="-221"/>
            </a:stretch>
          </a:blipFill>
          <a:ln>
            <a:noFill/>
          </a:ln>
        </p:spPr>
      </p:sp>
      <p:grpSp>
        <p:nvGrpSpPr>
          <p:cNvPr id="343" name="Google Shape;343;p26"/>
          <p:cNvGrpSpPr/>
          <p:nvPr/>
        </p:nvGrpSpPr>
        <p:grpSpPr>
          <a:xfrm>
            <a:off x="5605696" y="4119734"/>
            <a:ext cx="3924066" cy="485797"/>
            <a:chOff x="-514147" y="-28581"/>
            <a:chExt cx="7846563" cy="971400"/>
          </a:xfrm>
        </p:grpSpPr>
        <p:sp>
          <p:nvSpPr>
            <p:cNvPr id="344" name="Google Shape;344;p26"/>
            <p:cNvSpPr/>
            <p:nvPr/>
          </p:nvSpPr>
          <p:spPr>
            <a:xfrm>
              <a:off x="0" y="0"/>
              <a:ext cx="7332416" cy="914172"/>
            </a:xfrm>
            <a:custGeom>
              <a:rect b="b" l="l" r="r" t="t"/>
              <a:pathLst>
                <a:path extrusionOk="0" h="914172" w="7332416">
                  <a:moveTo>
                    <a:pt x="0" y="0"/>
                  </a:moveTo>
                  <a:lnTo>
                    <a:pt x="7332416" y="0"/>
                  </a:lnTo>
                  <a:lnTo>
                    <a:pt x="7332416" y="914172"/>
                  </a:lnTo>
                  <a:lnTo>
                    <a:pt x="0" y="91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26"/>
            <p:cNvSpPr txBox="1"/>
            <p:nvPr/>
          </p:nvSpPr>
          <p:spPr>
            <a:xfrm>
              <a:off x="-514147" y="-28581"/>
              <a:ext cx="7332300" cy="9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4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Memorization over Generalization</a:t>
              </a:r>
              <a:endParaRPr sz="900"/>
            </a:p>
          </p:txBody>
        </p:sp>
      </p:grpSp>
      <p:sp>
        <p:nvSpPr>
          <p:cNvPr id="346" name="Google Shape;346;p26"/>
          <p:cNvSpPr/>
          <p:nvPr/>
        </p:nvSpPr>
        <p:spPr>
          <a:xfrm>
            <a:off x="3907943" y="6172074"/>
            <a:ext cx="8284208" cy="685767"/>
          </a:xfrm>
          <a:custGeom>
            <a:rect b="b" l="l" r="r" t="t"/>
            <a:pathLst>
              <a:path extrusionOk="0" h="1371219" w="16564102">
                <a:moveTo>
                  <a:pt x="0" y="0"/>
                </a:moveTo>
                <a:lnTo>
                  <a:pt x="16564102" y="0"/>
                </a:lnTo>
                <a:lnTo>
                  <a:pt x="16564102" y="1371219"/>
                </a:lnTo>
                <a:lnTo>
                  <a:pt x="0" y="13712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347" name="Google Shape;347;p26"/>
          <p:cNvGrpSpPr/>
          <p:nvPr/>
        </p:nvGrpSpPr>
        <p:grpSpPr>
          <a:xfrm>
            <a:off x="4097119" y="6432815"/>
            <a:ext cx="8693469" cy="157161"/>
            <a:chOff x="0" y="-9525"/>
            <a:chExt cx="17382410" cy="314249"/>
          </a:xfrm>
        </p:grpSpPr>
        <p:sp>
          <p:nvSpPr>
            <p:cNvPr id="348" name="Google Shape;348;p26"/>
            <p:cNvSpPr/>
            <p:nvPr/>
          </p:nvSpPr>
          <p:spPr>
            <a:xfrm>
              <a:off x="0" y="0"/>
              <a:ext cx="17382410" cy="304724"/>
            </a:xfrm>
            <a:custGeom>
              <a:rect b="b" l="l" r="r" t="t"/>
              <a:pathLst>
                <a:path extrusionOk="0" h="304724" w="17382410">
                  <a:moveTo>
                    <a:pt x="0" y="0"/>
                  </a:moveTo>
                  <a:lnTo>
                    <a:pt x="17382410" y="0"/>
                  </a:lnTo>
                  <a:lnTo>
                    <a:pt x="17382410" y="304724"/>
                  </a:lnTo>
                  <a:lnTo>
                    <a:pt x="0" y="304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9" name="Google Shape;349;p26"/>
            <p:cNvSpPr txBox="1"/>
            <p:nvPr/>
          </p:nvSpPr>
          <p:spPr>
            <a:xfrm>
              <a:off x="0" y="-9525"/>
              <a:ext cx="17382410" cy="314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de-DE" sz="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Picture Source: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de-DE" sz="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Generated by ChatGPT-4o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6"/>
          <p:cNvSpPr txBox="1"/>
          <p:nvPr/>
        </p:nvSpPr>
        <p:spPr>
          <a:xfrm>
            <a:off x="5673149" y="4605538"/>
            <a:ext cx="609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de-DE" sz="1100">
                <a:solidFill>
                  <a:schemeClr val="dk2"/>
                </a:solidFill>
              </a:rPr>
              <a:t>They </a:t>
            </a:r>
            <a:r>
              <a:rPr lang="de-DE" sz="1100">
                <a:solidFill>
                  <a:schemeClr val="dk2"/>
                </a:solidFill>
              </a:rPr>
              <a:t>F</a:t>
            </a:r>
            <a:r>
              <a:rPr lang="de-DE" sz="1100">
                <a:solidFill>
                  <a:schemeClr val="dk2"/>
                </a:solidFill>
              </a:rPr>
              <a:t>ail at </a:t>
            </a:r>
            <a:r>
              <a:rPr lang="de-DE" sz="1100">
                <a:solidFill>
                  <a:schemeClr val="dk2"/>
                </a:solidFill>
              </a:rPr>
              <a:t>abstract</a:t>
            </a:r>
            <a:r>
              <a:rPr b="1" lang="de-DE" sz="1100">
                <a:solidFill>
                  <a:schemeClr val="dk2"/>
                </a:solidFill>
              </a:rPr>
              <a:t> problem-solving</a:t>
            </a:r>
            <a:r>
              <a:rPr lang="de-DE" sz="1100">
                <a:solidFill>
                  <a:schemeClr val="dk2"/>
                </a:solidFill>
              </a:rPr>
              <a:t> and </a:t>
            </a:r>
            <a:r>
              <a:rPr b="1" lang="de-DE" sz="1100">
                <a:solidFill>
                  <a:schemeClr val="dk2"/>
                </a:solidFill>
              </a:rPr>
              <a:t>logical reasoning</a:t>
            </a:r>
            <a:r>
              <a:rPr lang="de-DE" sz="1100">
                <a:solidFill>
                  <a:schemeClr val="dk2"/>
                </a:solidFill>
              </a:rPr>
              <a:t> beyond what they were trained on.</a:t>
            </a:r>
            <a:endParaRPr sz="11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de-DE" sz="1100">
                <a:solidFill>
                  <a:schemeClr val="dk2"/>
                </a:solidFill>
              </a:rPr>
              <a:t>Studies show that even as LLMs grow, their ability to generalize does not significantly improve, which limits their potential for AGI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-1526403" y="-289443"/>
            <a:ext cx="5434224" cy="7374609"/>
          </a:xfrm>
          <a:custGeom>
            <a:rect b="b" l="l" r="r" t="t"/>
            <a:pathLst>
              <a:path extrusionOk="0" h="11059374" w="8149214">
                <a:moveTo>
                  <a:pt x="0" y="0"/>
                </a:moveTo>
                <a:lnTo>
                  <a:pt x="8149213" y="0"/>
                </a:lnTo>
                <a:lnTo>
                  <a:pt x="8149213" y="11059373"/>
                </a:lnTo>
                <a:lnTo>
                  <a:pt x="0" y="11059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7286" r="-81845" t="0"/>
            </a:stretch>
          </a:blipFill>
          <a:ln>
            <a:noFill/>
          </a:ln>
        </p:spPr>
      </p:sp>
      <p:sp>
        <p:nvSpPr>
          <p:cNvPr id="352" name="Google Shape;352;p26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  <p:grpSp>
        <p:nvGrpSpPr>
          <p:cNvPr id="362" name="Google Shape;362;p27"/>
          <p:cNvGrpSpPr/>
          <p:nvPr/>
        </p:nvGrpSpPr>
        <p:grpSpPr>
          <a:xfrm>
            <a:off x="1379159" y="564506"/>
            <a:ext cx="6459482" cy="1296223"/>
            <a:chOff x="0" y="-95250"/>
            <a:chExt cx="12915600" cy="2591850"/>
          </a:xfrm>
        </p:grpSpPr>
        <p:sp>
          <p:nvSpPr>
            <p:cNvPr id="363" name="Google Shape;363;p27"/>
            <p:cNvSpPr/>
            <p:nvPr/>
          </p:nvSpPr>
          <p:spPr>
            <a:xfrm>
              <a:off x="0" y="0"/>
              <a:ext cx="12915600" cy="2496600"/>
            </a:xfrm>
            <a:custGeom>
              <a:rect b="b" l="l" r="r" t="t"/>
              <a:pathLst>
                <a:path extrusionOk="0" h="2496600" w="12915600">
                  <a:moveTo>
                    <a:pt x="0" y="0"/>
                  </a:moveTo>
                  <a:lnTo>
                    <a:pt x="12915600" y="0"/>
                  </a:lnTo>
                  <a:lnTo>
                    <a:pt x="12915600" y="2496600"/>
                  </a:lnTo>
                  <a:lnTo>
                    <a:pt x="0" y="2496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4" name="Google Shape;364;p27"/>
            <p:cNvSpPr txBox="1"/>
            <p:nvPr/>
          </p:nvSpPr>
          <p:spPr>
            <a:xfrm>
              <a:off x="0" y="-95250"/>
              <a:ext cx="12915600" cy="259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e-DE" sz="3000" u="none" cap="none" strike="noStrike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Top three prize winning </a:t>
              </a:r>
              <a:r>
                <a:rPr b="1" lang="de-DE" sz="30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rPr>
                <a:t>approaches</a:t>
              </a:r>
              <a:endParaRPr sz="900"/>
            </a:p>
          </p:txBody>
        </p:sp>
      </p:grpSp>
      <p:sp>
        <p:nvSpPr>
          <p:cNvPr id="365" name="Google Shape;365;p27"/>
          <p:cNvSpPr txBox="1"/>
          <p:nvPr/>
        </p:nvSpPr>
        <p:spPr>
          <a:xfrm>
            <a:off x="1379155" y="1860700"/>
            <a:ext cx="41607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1. Winner: the ARChitects</a:t>
            </a:r>
            <a:endParaRPr b="1"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Score: 53.5%</a:t>
            </a:r>
            <a:endParaRPr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Model: Test-Time Training (TTT)</a:t>
            </a:r>
            <a:endParaRPr sz="1100"/>
          </a:p>
          <a:p>
            <a:pPr indent="0" lvl="0" marL="13716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2. 2nd Place: Guillermo Barbadillo</a:t>
            </a:r>
            <a:endParaRPr b="1"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Score: 40%</a:t>
            </a:r>
            <a:endParaRPr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Model Test-Time Training (TTT)</a:t>
            </a:r>
            <a:endParaRPr sz="1100"/>
          </a:p>
          <a:p>
            <a:pPr indent="0" lvl="0" marL="13716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3. 3rd Place: alijs</a:t>
            </a:r>
            <a:endParaRPr b="1"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Score: 40%</a:t>
            </a:r>
            <a:endParaRPr sz="1100"/>
          </a:p>
          <a:p>
            <a:pPr indent="-171450" lvl="1" marL="3175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700"/>
              <a:buFont typeface="Arial"/>
              <a:buChar char="•"/>
            </a:pP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r>
              <a:rPr lang="de-DE" sz="17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de-DE" sz="17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: Test-Time Training (TTT)</a:t>
            </a:r>
            <a:endParaRPr sz="1100"/>
          </a:p>
          <a:p>
            <a:pPr indent="0" lvl="0" marL="13716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7"/>
          <p:cNvSpPr txBox="1"/>
          <p:nvPr/>
        </p:nvSpPr>
        <p:spPr>
          <a:xfrm>
            <a:off x="6377375" y="2666950"/>
            <a:ext cx="543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Test-Time Training (TTT)has shown promising results in improving model adaptability. By refining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weights during inference using a loss function applied to test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inputs.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TTT enables models to generalize better to novel ARC tasks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idx="1" type="body"/>
          </p:nvPr>
        </p:nvSpPr>
        <p:spPr>
          <a:xfrm>
            <a:off x="903500" y="1285725"/>
            <a:ext cx="9920400" cy="66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900">
                <a:latin typeface="Calibri"/>
                <a:ea typeface="Calibri"/>
                <a:cs typeface="Calibri"/>
                <a:sym typeface="Calibri"/>
              </a:rPr>
              <a:t>Approach of the third prize winner (G. Barbadillo):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900"/>
              <a:t>The Omni-ARC approach to the 2024 Abstraction and Reasoning Challenge (ARC) emphasizes data efficiency and abstraction by training a transformer model to perform multiple ARC-related tasks, aiming to develop a robust representation of the problem space.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e-DE" sz="1900">
                <a:latin typeface="Calibri"/>
                <a:ea typeface="Calibri"/>
                <a:cs typeface="Calibri"/>
                <a:sym typeface="Calibri"/>
              </a:rPr>
              <a:t>Training Strategies: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900"/>
              <a:t>Data Augmentation: Applied various transformations, such as geometric changes, padding, upscaling, and mirroring, to both inputs and outputs to enhance model robustness.</a:t>
            </a: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900"/>
              <a:t>Problem Augmentation: Utilized different ARC problems to train the model across multiple tasks, including output prediction, input distribution learning, and code generation, fostering a comprehensive understanding of the ARC problem space.</a:t>
            </a:r>
            <a:br>
              <a:rPr lang="de-DE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2511767" y="2677021"/>
            <a:ext cx="6922530" cy="3496597"/>
          </a:xfrm>
          <a:custGeom>
            <a:rect b="b" l="l" r="r" t="t"/>
            <a:pathLst>
              <a:path extrusionOk="0" h="5243691" w="10381091">
                <a:moveTo>
                  <a:pt x="0" y="0"/>
                </a:moveTo>
                <a:lnTo>
                  <a:pt x="10381091" y="0"/>
                </a:lnTo>
                <a:lnTo>
                  <a:pt x="10381091" y="5243691"/>
                </a:lnTo>
                <a:lnTo>
                  <a:pt x="0" y="5243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502" l="-35926" r="-37290" t="-67394"/>
            </a:stretch>
          </a:blipFill>
          <a:ln>
            <a:noFill/>
          </a:ln>
        </p:spPr>
      </p:sp>
      <p:sp>
        <p:nvSpPr>
          <p:cNvPr id="382" name="Google Shape;382;p29"/>
          <p:cNvSpPr txBox="1"/>
          <p:nvPr/>
        </p:nvSpPr>
        <p:spPr>
          <a:xfrm>
            <a:off x="289538" y="1045119"/>
            <a:ext cx="11616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2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Result:</a:t>
            </a:r>
            <a:endParaRPr sz="9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They achieved a score of 40 on the public leaderboard, securing 3rd place in the challenge</a:t>
            </a:r>
            <a:r>
              <a:rPr b="0" i="0" lang="de-DE" sz="2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, demonstrating the effectiveness of the Omni-ARC approach</a:t>
            </a:r>
            <a:endParaRPr sz="900"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194843" y="6294543"/>
            <a:ext cx="1386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 Source:</a:t>
            </a:r>
            <a:endParaRPr sz="900"/>
          </a:p>
          <a:p>
            <a:pPr indent="0" lvl="0" marL="0" marR="0" rtl="0" algn="ctr">
              <a:lnSpc>
                <a:spcPct val="140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 extracted trom the paper published by the Omni-ARC tean</a:t>
            </a:r>
            <a:endParaRPr sz="900"/>
          </a:p>
          <a:p>
            <a:pPr indent="0" lvl="0" marL="0" marR="0" rtl="0" algn="ctr">
              <a:lnSpc>
                <a:spcPct val="140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9014542" y="486144"/>
            <a:ext cx="2018796" cy="626220"/>
          </a:xfrm>
          <a:custGeom>
            <a:rect b="b" l="l" r="r" t="t"/>
            <a:pathLst>
              <a:path extrusionOk="0" h="939114" w="3027405">
                <a:moveTo>
                  <a:pt x="0" y="0"/>
                </a:moveTo>
                <a:lnTo>
                  <a:pt x="3027405" y="0"/>
                </a:lnTo>
                <a:lnTo>
                  <a:pt x="3027405" y="939114"/>
                </a:lnTo>
                <a:lnTo>
                  <a:pt x="0" y="93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850" l="-12920" r="-13235" t="-31921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äsentationsvorlage Uni MA final gesendet-neu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